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59.png" ContentType="image/png"/>
  <Override PartName="/ppt/media/image3.png" ContentType="image/png"/>
  <Override PartName="/ppt/media/image1.jpeg" ContentType="image/jpeg"/>
  <Override PartName="/ppt/media/image58.png" ContentType="image/png"/>
  <Override PartName="/ppt/media/image2.png" ContentType="image/png"/>
  <Override PartName="/ppt/media/image70.png" ContentType="image/png"/>
  <Override PartName="/ppt/media/image4.png" ContentType="image/png"/>
  <Override PartName="/ppt/media/image83.wmf" ContentType="image/x-wmf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5.png" ContentType="image/png"/>
  <Override PartName="/ppt/media/image9.png" ContentType="image/png"/>
  <Override PartName="/ppt/media/image31.png" ContentType="image/png"/>
  <Override PartName="/ppt/media/image7.jpeg" ContentType="image/jpe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9.png" ContentType="image/png"/>
  <Override PartName="/ppt/media/image86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64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57.png" ContentType="image/png"/>
  <Override PartName="/ppt/media/image28.jpeg" ContentType="image/jpeg"/>
  <Override PartName="/ppt/media/image101.png" ContentType="image/png"/>
  <Override PartName="/ppt/media/image81.jpeg" ContentType="image/jpe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png" ContentType="image/png"/>
  <Override PartName="/ppt/media/image78.wmf" ContentType="image/x-wmf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3.png" ContentType="image/png"/>
  <Override PartName="/ppt/media/image76.png" ContentType="image/png"/>
  <Override PartName="/ppt/media/image77.png" ContentType="image/png"/>
  <Override PartName="/ppt/media/image79.png" ContentType="image/png"/>
  <Override PartName="/ppt/media/image80.png" ContentType="image/png"/>
  <Override PartName="/ppt/media/image94.wmf" ContentType="image/x-wmf"/>
  <Override PartName="/ppt/media/image82.png" ContentType="image/png"/>
  <Override PartName="/ppt/media/image84.png" ContentType="image/png"/>
  <Override PartName="/ppt/media/image85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wmf" ContentType="image/x-wmf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0.png" ContentType="image/png"/>
  <Override PartName="/ppt/media/image102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/>
  <p:notesSz cx="6796087" cy="98742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</p:spPr>
        <p:txBody>
          <a:bodyPr lIns="0" rIns="0" tIns="0" bIns="0" anchor="ctr"/>
          <a:p>
            <a:pPr marL="45720"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2165760" y="731160"/>
            <a:ext cx="4355280" cy="3475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219672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Rectangle 6" descr=""/>
          <p:cNvPicPr/>
          <p:nvPr/>
        </p:nvPicPr>
        <p:blipFill>
          <a:blip r:embed="rId3"/>
          <a:stretch/>
        </p:blipFill>
        <p:spPr>
          <a:xfrm>
            <a:off x="0" y="5110920"/>
            <a:ext cx="9144000" cy="17467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5108400"/>
            <a:ext cx="9144000" cy="17496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Rectangle 7" descr=""/>
          <p:cNvPicPr/>
          <p:nvPr/>
        </p:nvPicPr>
        <p:blipFill>
          <a:blip r:embed="rId4"/>
          <a:stretch/>
        </p:blipFill>
        <p:spPr>
          <a:xfrm>
            <a:off x="0" y="0"/>
            <a:ext cx="9144000" cy="510840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0"/>
            <a:ext cx="9144000" cy="510552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3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Oval 9" descr=""/>
          <p:cNvPicPr/>
          <p:nvPr/>
        </p:nvPicPr>
        <p:blipFill>
          <a:blip r:embed="rId5"/>
          <a:stretch/>
        </p:blipFill>
        <p:spPr>
          <a:xfrm>
            <a:off x="0" y="1603440"/>
            <a:ext cx="9144000" cy="510228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1339920" y="2347920"/>
            <a:ext cx="6464160" cy="3610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1" lang="ru-RU" sz="4600" spc="-1">
                <a:latin typeface="Monotype Corsiv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pPr marL="228600" indent="-18288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spc="-1">
                <a:latin typeface="Monotype Corsiva"/>
              </a:rPr>
              <a:t>Для правки структуры щёлкните мышью</a:t>
            </a:r>
            <a:endParaRPr/>
          </a:p>
          <a:p>
            <a:pPr lvl="1" marL="54756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spc="-1">
                <a:latin typeface="Monotype Corsiva"/>
              </a:rPr>
              <a:t>Второй уровень структуры</a:t>
            </a:r>
            <a:endParaRPr/>
          </a:p>
          <a:p>
            <a:pPr lvl="2" marL="82224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spc="-1">
                <a:latin typeface="Monotype Corsiva"/>
              </a:rPr>
              <a:t>Третий уровень структуры</a:t>
            </a:r>
            <a:endParaRPr/>
          </a:p>
          <a:p>
            <a:pPr lvl="3" marL="109692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spc="-1">
                <a:latin typeface="Monotype Corsiva"/>
              </a:rPr>
              <a:t>Четвёртый уровень структуры</a:t>
            </a:r>
            <a:endParaRPr/>
          </a:p>
          <a:p>
            <a:pPr lvl="4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Пятый уровень структуры</a:t>
            </a:r>
            <a:endParaRPr/>
          </a:p>
          <a:p>
            <a:pPr lvl="5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Шестой уровень структуры</a:t>
            </a:r>
            <a:endParaRPr/>
          </a:p>
          <a:p>
            <a:pPr lvl="6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Седьмой уровень структуры</a:t>
            </a:r>
            <a:endParaRPr/>
          </a:p>
        </p:txBody>
      </p:sp>
      <p:sp>
        <p:nvSpPr>
          <p:cNvPr id="9" name="PlaceHolder 7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ru-RU" sz="1800" spc="-1">
                <a:latin typeface="Arial"/>
              </a:rPr>
              <a:t> </a:t>
            </a:r>
            <a:endParaRPr/>
          </a:p>
        </p:txBody>
      </p:sp>
      <p:sp>
        <p:nvSpPr>
          <p:cNvPr id="10" name="PlaceHolder 8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ru-RU" sz="1800" spc="-1">
                <a:latin typeface="Arial"/>
              </a:rPr>
              <a:t> </a:t>
            </a:r>
            <a:endParaRPr/>
          </a:p>
        </p:txBody>
      </p:sp>
      <p:sp>
        <p:nvSpPr>
          <p:cNvPr id="11" name="PlaceHolder 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F6C4736C-3205-4B63-8B81-08E6BFA3311E}" type="slidenum">
              <a:rPr lang="ru-RU" sz="1800" spc="-1">
                <a:latin typeface="Arial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Rectangle 10" descr=""/>
          <p:cNvPicPr/>
          <p:nvPr/>
        </p:nvPicPr>
        <p:blipFill>
          <a:blip r:embed="rId3"/>
          <a:stretch/>
        </p:blipFill>
        <p:spPr>
          <a:xfrm>
            <a:off x="0" y="3865680"/>
            <a:ext cx="9144000" cy="299232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0" y="3867120"/>
            <a:ext cx="9144000" cy="29908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Rectangle 11" descr=""/>
          <p:cNvPicPr/>
          <p:nvPr/>
        </p:nvPicPr>
        <p:blipFill>
          <a:blip r:embed="rId4"/>
          <a:stretch/>
        </p:blipFill>
        <p:spPr>
          <a:xfrm>
            <a:off x="0" y="0"/>
            <a:ext cx="9144000" cy="386424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0" y="0"/>
            <a:ext cx="9144000" cy="38656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Oval 13" descr=""/>
          <p:cNvPicPr/>
          <p:nvPr/>
        </p:nvPicPr>
        <p:blipFill>
          <a:blip r:embed="rId5"/>
          <a:stretch/>
        </p:blipFill>
        <p:spPr>
          <a:xfrm>
            <a:off x="0" y="1603440"/>
            <a:ext cx="9144000" cy="5102280"/>
          </a:xfrm>
          <a:prstGeom prst="rect">
            <a:avLst/>
          </a:prstGeom>
          <a:ln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1339920" y="2347920"/>
            <a:ext cx="6464160" cy="3610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PlaceHolder 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1" lang="ru-RU" sz="4600" spc="-1">
                <a:latin typeface="Monotype Corsiv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pPr marL="228600" indent="-18288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spc="-1">
                <a:latin typeface="Monotype Corsiva"/>
              </a:rPr>
              <a:t>Для правки структуры щёлкните мышью</a:t>
            </a:r>
            <a:endParaRPr/>
          </a:p>
          <a:p>
            <a:pPr lvl="1" marL="54756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spc="-1">
                <a:latin typeface="Monotype Corsiva"/>
              </a:rPr>
              <a:t>Второй уровень структуры</a:t>
            </a:r>
            <a:endParaRPr/>
          </a:p>
          <a:p>
            <a:pPr lvl="2" marL="82224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spc="-1">
                <a:latin typeface="Monotype Corsiva"/>
              </a:rPr>
              <a:t>Третий уровень структуры</a:t>
            </a:r>
            <a:endParaRPr/>
          </a:p>
          <a:p>
            <a:pPr lvl="3" marL="109692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spc="-1">
                <a:latin typeface="Monotype Corsiva"/>
              </a:rPr>
              <a:t>Четвёртый уровень структуры</a:t>
            </a:r>
            <a:endParaRPr/>
          </a:p>
          <a:p>
            <a:pPr lvl="4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Пятый уровень структуры</a:t>
            </a:r>
            <a:endParaRPr/>
          </a:p>
          <a:p>
            <a:pPr lvl="5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Шестой уровень структуры</a:t>
            </a:r>
            <a:endParaRPr/>
          </a:p>
          <a:p>
            <a:pPr lvl="6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Седьмой уровень структуры</a:t>
            </a:r>
            <a:endParaRPr/>
          </a:p>
        </p:txBody>
      </p:sp>
      <p:sp>
        <p:nvSpPr>
          <p:cNvPr id="55" name="PlaceHolder 7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6" name="PlaceHolder 8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7" name="PlaceHolder 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fld id="{DF86EFC6-3B07-4792-9795-91F164D4F890}" type="slidenum">
              <a:rPr b="1" lang="ru-RU" sz="1200" spc="-1">
                <a:solidFill>
                  <a:srgbClr val="7f7f7f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Rectangle 6" descr=""/>
          <p:cNvPicPr/>
          <p:nvPr/>
        </p:nvPicPr>
        <p:blipFill>
          <a:blip r:embed="rId3"/>
          <a:stretch/>
        </p:blipFill>
        <p:spPr>
          <a:xfrm>
            <a:off x="0" y="5110920"/>
            <a:ext cx="9144000" cy="174672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0" y="5108400"/>
            <a:ext cx="9144000" cy="17496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Rectangle 7" descr=""/>
          <p:cNvPicPr/>
          <p:nvPr/>
        </p:nvPicPr>
        <p:blipFill>
          <a:blip r:embed="rId4"/>
          <a:stretch/>
        </p:blipFill>
        <p:spPr>
          <a:xfrm>
            <a:off x="0" y="0"/>
            <a:ext cx="9144000" cy="510840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0" y="0"/>
            <a:ext cx="9144000" cy="510552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3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Oval 9" descr=""/>
          <p:cNvPicPr/>
          <p:nvPr/>
        </p:nvPicPr>
        <p:blipFill>
          <a:blip r:embed="rId5"/>
          <a:stretch/>
        </p:blipFill>
        <p:spPr>
          <a:xfrm>
            <a:off x="0" y="1603440"/>
            <a:ext cx="9144000" cy="510228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1339920" y="2347920"/>
            <a:ext cx="6464160" cy="3610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Rectangle 6" descr=""/>
          <p:cNvPicPr/>
          <p:nvPr/>
        </p:nvPicPr>
        <p:blipFill>
          <a:blip r:embed="rId6"/>
          <a:stretch/>
        </p:blipFill>
        <p:spPr>
          <a:xfrm>
            <a:off x="0" y="3865680"/>
            <a:ext cx="9144000" cy="299232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0" y="3867120"/>
            <a:ext cx="9144000" cy="29908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Rectangle 7" descr=""/>
          <p:cNvPicPr/>
          <p:nvPr/>
        </p:nvPicPr>
        <p:blipFill>
          <a:blip r:embed="rId7"/>
          <a:stretch/>
        </p:blipFill>
        <p:spPr>
          <a:xfrm>
            <a:off x="0" y="0"/>
            <a:ext cx="9144000" cy="3864240"/>
          </a:xfrm>
          <a:prstGeom prst="rect">
            <a:avLst/>
          </a:prstGeom>
          <a:ln>
            <a:noFill/>
          </a:ln>
        </p:spPr>
      </p:pic>
      <p:sp>
        <p:nvSpPr>
          <p:cNvPr id="102" name="CustomShape 6"/>
          <p:cNvSpPr/>
          <p:nvPr/>
        </p:nvSpPr>
        <p:spPr>
          <a:xfrm>
            <a:off x="0" y="0"/>
            <a:ext cx="9144000" cy="38656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7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Oval 9" descr=""/>
          <p:cNvPicPr/>
          <p:nvPr/>
        </p:nvPicPr>
        <p:blipFill>
          <a:blip r:embed="rId8"/>
          <a:stretch/>
        </p:blipFill>
        <p:spPr>
          <a:xfrm>
            <a:off x="0" y="1603440"/>
            <a:ext cx="9144000" cy="5102280"/>
          </a:xfrm>
          <a:prstGeom prst="rect">
            <a:avLst/>
          </a:prstGeom>
          <a:ln>
            <a:noFill/>
          </a:ln>
        </p:spPr>
      </p:pic>
      <p:sp>
        <p:nvSpPr>
          <p:cNvPr id="105" name="CustomShape 8"/>
          <p:cNvSpPr/>
          <p:nvPr/>
        </p:nvSpPr>
        <p:spPr>
          <a:xfrm>
            <a:off x="1339920" y="2347920"/>
            <a:ext cx="6464160" cy="3610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PlaceHolder 9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1" lang="ru-RU" sz="4600" spc="-1">
                <a:latin typeface="Monotype Corsiv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07" name="PlaceHolder 10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pPr marL="228600" indent="-18288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spc="-1">
                <a:latin typeface="Monotype Corsiva"/>
              </a:rPr>
              <a:t>Для правки структуры щёлкните мышью</a:t>
            </a:r>
            <a:endParaRPr/>
          </a:p>
          <a:p>
            <a:pPr lvl="1" marL="54756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spc="-1">
                <a:latin typeface="Monotype Corsiva"/>
              </a:rPr>
              <a:t>Второй уровень структуры</a:t>
            </a:r>
            <a:endParaRPr/>
          </a:p>
          <a:p>
            <a:pPr lvl="2" marL="82224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spc="-1">
                <a:latin typeface="Monotype Corsiva"/>
              </a:rPr>
              <a:t>Третий уровень структуры</a:t>
            </a:r>
            <a:endParaRPr/>
          </a:p>
          <a:p>
            <a:pPr lvl="3" marL="109692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spc="-1">
                <a:latin typeface="Monotype Corsiva"/>
              </a:rPr>
              <a:t>Четвёртый уровень структуры</a:t>
            </a:r>
            <a:endParaRPr/>
          </a:p>
          <a:p>
            <a:pPr lvl="4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Пятый уровень структуры</a:t>
            </a:r>
            <a:endParaRPr/>
          </a:p>
          <a:p>
            <a:pPr lvl="5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Шестой уровень структуры</a:t>
            </a:r>
            <a:endParaRPr/>
          </a:p>
          <a:p>
            <a:pPr lvl="6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Седьмой уровень структуры</a:t>
            </a:r>
            <a:endParaRPr/>
          </a:p>
        </p:txBody>
      </p:sp>
      <p:sp>
        <p:nvSpPr>
          <p:cNvPr id="108" name="PlaceHolder 11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09" name="PlaceHolder 12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10" name="PlaceHolder 13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fld id="{BE16BC27-D5C4-452D-9A87-ACFB50A491F0}" type="slidenum">
              <a:rPr b="1" lang="ru-RU" sz="1200" spc="-1">
                <a:solidFill>
                  <a:srgbClr val="7f7f7f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Rectangle 7" descr=""/>
          <p:cNvPicPr/>
          <p:nvPr/>
        </p:nvPicPr>
        <p:blipFill>
          <a:blip r:embed="rId3"/>
          <a:stretch/>
        </p:blipFill>
        <p:spPr>
          <a:xfrm>
            <a:off x="0" y="3865680"/>
            <a:ext cx="9144000" cy="29923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0" y="3867120"/>
            <a:ext cx="9144000" cy="29908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Rectangle 8" descr=""/>
          <p:cNvPicPr/>
          <p:nvPr/>
        </p:nvPicPr>
        <p:blipFill>
          <a:blip r:embed="rId4"/>
          <a:stretch/>
        </p:blipFill>
        <p:spPr>
          <a:xfrm>
            <a:off x="0" y="0"/>
            <a:ext cx="9144000" cy="386424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0" y="0"/>
            <a:ext cx="9144000" cy="38656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3"/>
          <p:cNvSpPr/>
          <p:nvPr/>
        </p:nvSpPr>
        <p:spPr>
          <a:xfrm>
            <a:off x="0" y="2652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Oval 10" descr=""/>
          <p:cNvPicPr/>
          <p:nvPr/>
        </p:nvPicPr>
        <p:blipFill>
          <a:blip r:embed="rId5"/>
          <a:stretch/>
        </p:blipFill>
        <p:spPr>
          <a:xfrm>
            <a:off x="0" y="1603440"/>
            <a:ext cx="9144000" cy="510228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1339920" y="2347920"/>
            <a:ext cx="6464160" cy="3610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PlaceHolder 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1" lang="ru-RU" sz="4600" spc="-1">
                <a:latin typeface="Monotype Corsiv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pPr marL="228600" indent="-18288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spc="-1">
                <a:latin typeface="Monotype Corsiva"/>
              </a:rPr>
              <a:t>Для правки структуры щёлкните мышью</a:t>
            </a:r>
            <a:endParaRPr/>
          </a:p>
          <a:p>
            <a:pPr lvl="1" marL="54756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spc="-1">
                <a:latin typeface="Monotype Corsiva"/>
              </a:rPr>
              <a:t>Второй уровень структуры</a:t>
            </a:r>
            <a:endParaRPr/>
          </a:p>
          <a:p>
            <a:pPr lvl="2" marL="82224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spc="-1">
                <a:latin typeface="Monotype Corsiva"/>
              </a:rPr>
              <a:t>Третий уровень структуры</a:t>
            </a:r>
            <a:endParaRPr/>
          </a:p>
          <a:p>
            <a:pPr lvl="3" marL="109692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spc="-1">
                <a:latin typeface="Monotype Corsiva"/>
              </a:rPr>
              <a:t>Четвёртый уровень структуры</a:t>
            </a:r>
            <a:endParaRPr/>
          </a:p>
          <a:p>
            <a:pPr lvl="4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Пятый уровень структуры</a:t>
            </a:r>
            <a:endParaRPr/>
          </a:p>
          <a:p>
            <a:pPr lvl="5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Шестой уровень структуры</a:t>
            </a:r>
            <a:endParaRPr/>
          </a:p>
          <a:p>
            <a:pPr lvl="6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Седьмой уровень структуры</a:t>
            </a:r>
            <a:endParaRPr/>
          </a:p>
        </p:txBody>
      </p:sp>
      <p:sp>
        <p:nvSpPr>
          <p:cNvPr id="154" name="PlaceHolder 7"/>
          <p:cNvSpPr>
            <a:spLocks noGrp="1"/>
          </p:cNvSpPr>
          <p:nvPr>
            <p:ph type="dt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55" name="PlaceHolder 8"/>
          <p:cNvSpPr>
            <a:spLocks noGrp="1"/>
          </p:cNvSpPr>
          <p:nvPr>
            <p:ph type="ftr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56" name="PlaceHolder 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fld id="{132855DD-DC17-43DF-A3FE-DFE6FD8FA13C}" type="slidenum">
              <a:rPr b="1" lang="ru-RU" sz="1200" spc="-1">
                <a:solidFill>
                  <a:srgbClr val="7f7f7f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Rectangle 6" descr=""/>
          <p:cNvPicPr/>
          <p:nvPr/>
        </p:nvPicPr>
        <p:blipFill>
          <a:blip r:embed="rId3"/>
          <a:stretch/>
        </p:blipFill>
        <p:spPr>
          <a:xfrm>
            <a:off x="0" y="5110920"/>
            <a:ext cx="9144000" cy="174672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0" y="5108400"/>
            <a:ext cx="9144000" cy="17496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3" name="Rectangle 7" descr=""/>
          <p:cNvPicPr/>
          <p:nvPr/>
        </p:nvPicPr>
        <p:blipFill>
          <a:blip r:embed="rId4"/>
          <a:stretch/>
        </p:blipFill>
        <p:spPr>
          <a:xfrm>
            <a:off x="0" y="0"/>
            <a:ext cx="9144000" cy="510840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0" y="0"/>
            <a:ext cx="9144000" cy="510552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3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Oval 9" descr=""/>
          <p:cNvPicPr/>
          <p:nvPr/>
        </p:nvPicPr>
        <p:blipFill>
          <a:blip r:embed="rId5"/>
          <a:stretch/>
        </p:blipFill>
        <p:spPr>
          <a:xfrm>
            <a:off x="0" y="1603440"/>
            <a:ext cx="9144000" cy="5102280"/>
          </a:xfrm>
          <a:prstGeom prst="rect">
            <a:avLst/>
          </a:prstGeom>
          <a:ln>
            <a:noFill/>
          </a:ln>
        </p:spPr>
      </p:pic>
      <p:sp>
        <p:nvSpPr>
          <p:cNvPr id="197" name="CustomShape 4"/>
          <p:cNvSpPr/>
          <p:nvPr/>
        </p:nvSpPr>
        <p:spPr>
          <a:xfrm>
            <a:off x="1339920" y="2347920"/>
            <a:ext cx="6464160" cy="3610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PlaceHolder 5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1" lang="ru-RU" sz="4600" spc="-1">
                <a:latin typeface="Monotype Corsiv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rIns="90000" tIns="46800" bIns="46800"/>
          <a:p>
            <a:pPr marL="228600" indent="-18288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spc="-1">
                <a:latin typeface="Monotype Corsiva"/>
              </a:rPr>
              <a:t>Для правки структуры щёлкните мышью</a:t>
            </a:r>
            <a:endParaRPr/>
          </a:p>
          <a:p>
            <a:pPr lvl="1" marL="54756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spc="-1">
                <a:latin typeface="Monotype Corsiva"/>
              </a:rPr>
              <a:t>Второй уровень структуры</a:t>
            </a:r>
            <a:endParaRPr/>
          </a:p>
          <a:p>
            <a:pPr lvl="2" marL="82224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spc="-1">
                <a:latin typeface="Monotype Corsiva"/>
              </a:rPr>
              <a:t>Третий уровень структуры</a:t>
            </a:r>
            <a:endParaRPr/>
          </a:p>
          <a:p>
            <a:pPr lvl="3" marL="109692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spc="-1">
                <a:latin typeface="Monotype Corsiva"/>
              </a:rPr>
              <a:t>Четвёртый уровень структуры</a:t>
            </a:r>
            <a:endParaRPr/>
          </a:p>
          <a:p>
            <a:pPr lvl="4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Пятый уровень структуры</a:t>
            </a:r>
            <a:endParaRPr/>
          </a:p>
          <a:p>
            <a:pPr lvl="5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Шестой уровень структуры</a:t>
            </a:r>
            <a:endParaRPr/>
          </a:p>
          <a:p>
            <a:pPr lvl="6" marL="1388880" indent="-182520"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spc="-1">
                <a:latin typeface="Monotype Corsiva"/>
              </a:rPr>
              <a:t>Седьмой уровень структуры</a:t>
            </a:r>
            <a:endParaRPr/>
          </a:p>
        </p:txBody>
      </p:sp>
      <p:sp>
        <p:nvSpPr>
          <p:cNvPr id="200" name="PlaceHolder 7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01" name="PlaceHolder 8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1" lang="ru-RU" sz="1100" spc="-1">
                <a:solidFill>
                  <a:srgbClr val="7f7f7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02" name="PlaceHolder 9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fld id="{5C862D71-49AE-4782-A71A-71E77AD27839}" type="slidenum">
              <a:rPr b="1" lang="ru-RU" sz="1200" spc="-1">
                <a:solidFill>
                  <a:srgbClr val="7f7f7f"/>
                </a:solidFill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wmf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jpeg"/><Relationship Id="rId7" Type="http://schemas.openxmlformats.org/officeDocument/2006/relationships/image" Target="../media/image82.png"/><Relationship Id="rId8" Type="http://schemas.openxmlformats.org/officeDocument/2006/relationships/image" Target="../media/image83.wmf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wmf"/><Relationship Id="rId3" Type="http://schemas.openxmlformats.org/officeDocument/2006/relationships/image" Target="../media/image94.wmf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214200" y="0"/>
            <a:ext cx="8390160" cy="685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880" algn="ctr"/>
            <a:r>
              <a:rPr b="1" lang="ru-RU" sz="2200" spc="-1">
                <a:solidFill>
                  <a:srgbClr val="33ccff"/>
                </a:solidFill>
                <a:latin typeface="Monotype Corsiva"/>
              </a:rPr>
              <a:t> </a:t>
            </a:r>
            <a:endParaRPr/>
          </a:p>
          <a:p>
            <a:pPr marL="272880" indent="-272880" algn="ctr"/>
            <a:r>
              <a:rPr b="1" i="1" lang="ru-RU" sz="2200" spc="-1">
                <a:solidFill>
                  <a:srgbClr val="33ccff"/>
                </a:solidFill>
                <a:latin typeface="Monotype Corsiva"/>
              </a:rPr>
              <a:t> </a:t>
            </a:r>
            <a:endParaRPr/>
          </a:p>
          <a:p>
            <a:pPr marL="272880" indent="-272880" algn="ctr"/>
            <a:r>
              <a:rPr b="1" i="1" lang="ru-RU" sz="2800" spc="-1">
                <a:solidFill>
                  <a:srgbClr val="21306a"/>
                </a:solidFill>
                <a:latin typeface="Monotype Corsiva"/>
              </a:rPr>
              <a:t>«Бюджет для граждан» - документ, </a:t>
            </a:r>
            <a:endParaRPr/>
          </a:p>
          <a:p>
            <a:pPr marL="272880" indent="-272880" algn="ctr"/>
            <a:r>
              <a:rPr b="1" i="1" lang="ru-RU" sz="2800" spc="-1">
                <a:solidFill>
                  <a:srgbClr val="21306a"/>
                </a:solidFill>
                <a:latin typeface="Monotype Corsiva"/>
              </a:rPr>
              <a:t>разработанный в целях:  </a:t>
            </a:r>
            <a:endParaRPr/>
          </a:p>
          <a:p>
            <a:pPr marL="272880" indent="-272880" algn="just"/>
            <a:r>
              <a:rPr i="1" lang="en-US" sz="2200" spc="-1">
                <a:solidFill>
                  <a:srgbClr val="21306a"/>
                </a:solidFill>
                <a:latin typeface="Monotype Corsiva"/>
              </a:rPr>
              <a:t>    </a:t>
            </a:r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- предоставления гражданам актуальной информации о бюджете и отчете об его исполнении в доступной и простой для понимания форме;</a:t>
            </a:r>
            <a:endParaRPr/>
          </a:p>
          <a:p>
            <a:pPr marL="272880" indent="-272880" algn="just"/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    </a:t>
            </a:r>
            <a:r>
              <a:rPr i="1" lang="en-US" sz="2200" spc="-1">
                <a:solidFill>
                  <a:srgbClr val="21306a"/>
                </a:solidFill>
                <a:latin typeface="Monotype Corsiva"/>
              </a:rPr>
              <a:t>- </a:t>
            </a:r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обеспечения  прозрачности и открытости бюджета и бюджетного процесса; </a:t>
            </a:r>
            <a:endParaRPr/>
          </a:p>
          <a:p>
            <a:pPr marL="272880" indent="-272880" algn="just"/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    </a:t>
            </a:r>
            <a:r>
              <a:rPr i="1" lang="en-US" sz="2200" spc="-1">
                <a:solidFill>
                  <a:srgbClr val="21306a"/>
                </a:solidFill>
                <a:latin typeface="Monotype Corsiva"/>
              </a:rPr>
              <a:t>-</a:t>
            </a:r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 привлечения граждан города к участию в обсуждении вопросов формирования бюджета города и его исполнения. </a:t>
            </a:r>
            <a:endParaRPr/>
          </a:p>
          <a:p>
            <a:pPr marL="272880" indent="-272880" algn="just"/>
            <a:r>
              <a:rPr i="1" lang="ru-RU" sz="2800" spc="-1">
                <a:solidFill>
                  <a:srgbClr val="21306a"/>
                </a:solidFill>
                <a:latin typeface="Monotype Corsiva"/>
              </a:rPr>
              <a:t>      </a:t>
            </a:r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Представленная информация предназначена и будет полезна для различных категорий населения, так как местный бюджет затрагивает интересы каждого жителя города. </a:t>
            </a:r>
            <a:endParaRPr/>
          </a:p>
          <a:p>
            <a:pPr marL="272880" indent="-272880">
              <a:buClr>
                <a:srgbClr val="a7ea52"/>
              </a:buClr>
              <a:buSzPct val="130000"/>
              <a:buFont typeface="Wingdings 2" charset="2"/>
              <a:buChar char=""/>
            </a:pPr>
            <a:r>
              <a:rPr i="1" lang="ru-RU" sz="2200" spc="-1">
                <a:solidFill>
                  <a:srgbClr val="21306a"/>
                </a:solidFill>
                <a:latin typeface="Monotype Corsiva"/>
              </a:rPr>
              <a:t>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Содержимое 7" descr=""/>
          <p:cNvPicPr/>
          <p:nvPr/>
        </p:nvPicPr>
        <p:blipFill>
          <a:blip r:embed="rId1"/>
          <a:stretch/>
        </p:blipFill>
        <p:spPr>
          <a:xfrm>
            <a:off x="12600" y="1195560"/>
            <a:ext cx="4005360" cy="3284280"/>
          </a:xfrm>
          <a:prstGeom prst="rect">
            <a:avLst/>
          </a:prstGeom>
          <a:ln>
            <a:noFill/>
          </a:ln>
        </p:spPr>
      </p:pic>
      <p:pic>
        <p:nvPicPr>
          <p:cNvPr id="295" name="Схема 11" descr=""/>
          <p:cNvPicPr/>
          <p:nvPr/>
        </p:nvPicPr>
        <p:blipFill>
          <a:blip r:embed="rId2"/>
          <a:stretch/>
        </p:blipFill>
        <p:spPr>
          <a:xfrm>
            <a:off x="281160" y="0"/>
            <a:ext cx="8661240" cy="2000160"/>
          </a:xfrm>
          <a:prstGeom prst="rect">
            <a:avLst/>
          </a:prstGeom>
          <a:ln>
            <a:noFill/>
          </a:ln>
        </p:spPr>
      </p:pic>
      <p:pic>
        <p:nvPicPr>
          <p:cNvPr id="296" name="Диаграмма 4" descr=""/>
          <p:cNvPicPr/>
          <p:nvPr/>
        </p:nvPicPr>
        <p:blipFill>
          <a:blip r:embed="rId3"/>
          <a:stretch/>
        </p:blipFill>
        <p:spPr>
          <a:xfrm>
            <a:off x="1036800" y="2414520"/>
            <a:ext cx="6711840" cy="382752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6732720" y="2205000"/>
            <a:ext cx="1008000" cy="216000"/>
          </a:xfrm>
          <a:prstGeom prst="rect">
            <a:avLst/>
          </a:prstGeom>
          <a:solidFill>
            <a:srgbClr val="ffffff"/>
          </a:solidFill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900" spc="-1">
                <a:solidFill>
                  <a:srgbClr val="000000"/>
                </a:solidFill>
                <a:latin typeface="Monotype Corsiva"/>
              </a:rPr>
              <a:t>Тыс.руб.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Rectangle 2" descr=""/>
          <p:cNvPicPr/>
          <p:nvPr/>
        </p:nvPicPr>
        <p:blipFill>
          <a:blip r:embed="rId1"/>
          <a:stretch/>
        </p:blipFill>
        <p:spPr>
          <a:xfrm>
            <a:off x="457200" y="-6480"/>
            <a:ext cx="8229600" cy="120204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 flipV="1" rot="10800000">
            <a:off x="5148360" y="2643840"/>
            <a:ext cx="179712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ru-RU" sz="1800" spc="-1">
                <a:latin typeface="Arial"/>
              </a:rPr>
              <a:t>    </a:t>
            </a:r>
            <a:endParaRPr/>
          </a:p>
        </p:txBody>
      </p:sp>
      <p:sp>
        <p:nvSpPr>
          <p:cNvPr id="300" name="Line 2"/>
          <p:cNvSpPr/>
          <p:nvPr/>
        </p:nvSpPr>
        <p:spPr>
          <a:xfrm flipV="1">
            <a:off x="428760" y="6021360"/>
            <a:ext cx="8215200" cy="69840"/>
          </a:xfrm>
          <a:prstGeom prst="line">
            <a:avLst/>
          </a:prstGeom>
          <a:ln w="9360">
            <a:solidFill>
              <a:srgbClr val="4e67c8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01" name="Рисунок 9" descr="Мешок1.png"/>
          <p:cNvPicPr/>
          <p:nvPr/>
        </p:nvPicPr>
        <p:blipFill>
          <a:blip r:embed="rId2"/>
          <a:stretch/>
        </p:blipFill>
        <p:spPr>
          <a:xfrm>
            <a:off x="1176480" y="4432320"/>
            <a:ext cx="1676160" cy="2316240"/>
          </a:xfrm>
          <a:prstGeom prst="rect">
            <a:avLst/>
          </a:prstGeom>
          <a:ln>
            <a:noFill/>
          </a:ln>
        </p:spPr>
      </p:pic>
      <p:pic>
        <p:nvPicPr>
          <p:cNvPr id="302" name="Рисунок 10" descr="Мешок1.png"/>
          <p:cNvPicPr/>
          <p:nvPr/>
        </p:nvPicPr>
        <p:blipFill>
          <a:blip r:embed="rId3"/>
          <a:stretch/>
        </p:blipFill>
        <p:spPr>
          <a:xfrm>
            <a:off x="5705640" y="4937040"/>
            <a:ext cx="1738080" cy="1792440"/>
          </a:xfrm>
          <a:prstGeom prst="rect">
            <a:avLst/>
          </a:prstGeom>
          <a:ln>
            <a:noFill/>
          </a:ln>
        </p:spPr>
      </p:pic>
      <p:pic>
        <p:nvPicPr>
          <p:cNvPr id="303" name="Рисунок 20" descr="Мешок1.png"/>
          <p:cNvPicPr/>
          <p:nvPr/>
        </p:nvPicPr>
        <p:blipFill>
          <a:blip r:embed="rId4"/>
          <a:stretch/>
        </p:blipFill>
        <p:spPr>
          <a:xfrm>
            <a:off x="7089840" y="5084640"/>
            <a:ext cx="1633320" cy="160200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26" descr="Мешок1.png"/>
          <p:cNvPicPr/>
          <p:nvPr/>
        </p:nvPicPr>
        <p:blipFill>
          <a:blip r:embed="rId5"/>
          <a:stretch/>
        </p:blipFill>
        <p:spPr>
          <a:xfrm>
            <a:off x="2554200" y="4651200"/>
            <a:ext cx="1822680" cy="2035440"/>
          </a:xfrm>
          <a:prstGeom prst="rect">
            <a:avLst/>
          </a:prstGeom>
          <a:ln>
            <a:noFill/>
          </a:ln>
        </p:spPr>
      </p:pic>
      <p:sp>
        <p:nvSpPr>
          <p:cNvPr id="305" name="CustomShape 3"/>
          <p:cNvSpPr/>
          <p:nvPr/>
        </p:nvSpPr>
        <p:spPr>
          <a:xfrm>
            <a:off x="911160" y="4513320"/>
            <a:ext cx="11430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1800" spc="-1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907240" y="1157400"/>
            <a:ext cx="123984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800" spc="-1">
                <a:latin typeface="Monotype Corsiva"/>
                <a:ea typeface="Times New Roman"/>
              </a:rPr>
              <a:t>ЕНВД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7574040" y="1341360"/>
            <a:ext cx="81432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800" spc="-1">
                <a:solidFill>
                  <a:srgbClr val="00b050"/>
                </a:solidFill>
                <a:latin typeface="Monotype Corsiva"/>
                <a:ea typeface="Times New Roman"/>
              </a:rPr>
              <a:t>Прочие</a:t>
            </a:r>
            <a:endParaRPr/>
          </a:p>
        </p:txBody>
      </p:sp>
      <p:pic>
        <p:nvPicPr>
          <p:cNvPr id="308" name="Рисунок 26" descr="Мешок1.png"/>
          <p:cNvPicPr/>
          <p:nvPr/>
        </p:nvPicPr>
        <p:blipFill>
          <a:blip r:embed="rId6"/>
          <a:stretch/>
        </p:blipFill>
        <p:spPr>
          <a:xfrm>
            <a:off x="4187880" y="4681440"/>
            <a:ext cx="1743120" cy="2000520"/>
          </a:xfrm>
          <a:prstGeom prst="rect">
            <a:avLst/>
          </a:prstGeom>
          <a:ln>
            <a:noFill/>
          </a:ln>
        </p:spPr>
      </p:pic>
      <p:sp>
        <p:nvSpPr>
          <p:cNvPr id="309" name="CustomShape 6"/>
          <p:cNvSpPr/>
          <p:nvPr/>
        </p:nvSpPr>
        <p:spPr>
          <a:xfrm>
            <a:off x="911160" y="981000"/>
            <a:ext cx="792360" cy="6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800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pc="-1">
                <a:solidFill>
                  <a:srgbClr val="00b050"/>
                </a:solidFill>
                <a:latin typeface="Monotype Corsiva"/>
                <a:ea typeface="Times New Roman"/>
              </a:rPr>
              <a:t>НДФЛ</a:t>
            </a:r>
            <a:endParaRPr/>
          </a:p>
        </p:txBody>
      </p:sp>
      <p:pic>
        <p:nvPicPr>
          <p:cNvPr id="310" name="Picture 20" descr=""/>
          <p:cNvPicPr/>
          <p:nvPr/>
        </p:nvPicPr>
        <p:blipFill>
          <a:blip r:embed="rId7"/>
          <a:stretch/>
        </p:blipFill>
        <p:spPr>
          <a:xfrm>
            <a:off x="1243080" y="2749680"/>
            <a:ext cx="1708200" cy="2340000"/>
          </a:xfrm>
          <a:prstGeom prst="rect">
            <a:avLst/>
          </a:prstGeom>
          <a:ln>
            <a:noFill/>
          </a:ln>
        </p:spPr>
      </p:pic>
      <p:pic>
        <p:nvPicPr>
          <p:cNvPr id="311" name="Picture 21" descr=""/>
          <p:cNvPicPr/>
          <p:nvPr/>
        </p:nvPicPr>
        <p:blipFill>
          <a:blip r:embed="rId8"/>
          <a:stretch/>
        </p:blipFill>
        <p:spPr>
          <a:xfrm>
            <a:off x="2535120" y="2914560"/>
            <a:ext cx="1847880" cy="2048040"/>
          </a:xfrm>
          <a:prstGeom prst="rect">
            <a:avLst/>
          </a:prstGeom>
          <a:ln>
            <a:noFill/>
          </a:ln>
        </p:spPr>
      </p:pic>
      <p:pic>
        <p:nvPicPr>
          <p:cNvPr id="312" name="Picture 22" descr=""/>
          <p:cNvPicPr/>
          <p:nvPr/>
        </p:nvPicPr>
        <p:blipFill>
          <a:blip r:embed="rId9"/>
          <a:stretch/>
        </p:blipFill>
        <p:spPr>
          <a:xfrm>
            <a:off x="4091040" y="2938320"/>
            <a:ext cx="1773360" cy="2017800"/>
          </a:xfrm>
          <a:prstGeom prst="rect">
            <a:avLst/>
          </a:prstGeom>
          <a:ln>
            <a:noFill/>
          </a:ln>
        </p:spPr>
      </p:pic>
      <p:pic>
        <p:nvPicPr>
          <p:cNvPr id="313" name="Picture 23" descr=""/>
          <p:cNvPicPr/>
          <p:nvPr/>
        </p:nvPicPr>
        <p:blipFill>
          <a:blip r:embed="rId10"/>
          <a:stretch/>
        </p:blipFill>
        <p:spPr>
          <a:xfrm>
            <a:off x="5675400" y="3054240"/>
            <a:ext cx="1755720" cy="1816200"/>
          </a:xfrm>
          <a:prstGeom prst="rect">
            <a:avLst/>
          </a:prstGeom>
          <a:ln>
            <a:noFill/>
          </a:ln>
        </p:spPr>
      </p:pic>
      <p:pic>
        <p:nvPicPr>
          <p:cNvPr id="314" name="Picture 24" descr=""/>
          <p:cNvPicPr/>
          <p:nvPr/>
        </p:nvPicPr>
        <p:blipFill>
          <a:blip r:embed="rId11"/>
          <a:stretch/>
        </p:blipFill>
        <p:spPr>
          <a:xfrm>
            <a:off x="7149960" y="3243240"/>
            <a:ext cx="1659240" cy="1627200"/>
          </a:xfrm>
          <a:prstGeom prst="rect">
            <a:avLst/>
          </a:prstGeom>
          <a:ln>
            <a:noFill/>
          </a:ln>
        </p:spPr>
      </p:pic>
      <p:pic>
        <p:nvPicPr>
          <p:cNvPr id="315" name="Picture 25" descr=""/>
          <p:cNvPicPr/>
          <p:nvPr/>
        </p:nvPicPr>
        <p:blipFill>
          <a:blip r:embed="rId12"/>
          <a:stretch/>
        </p:blipFill>
        <p:spPr>
          <a:xfrm>
            <a:off x="1212840" y="927000"/>
            <a:ext cx="1706400" cy="2468520"/>
          </a:xfrm>
          <a:prstGeom prst="rect">
            <a:avLst/>
          </a:prstGeom>
          <a:ln>
            <a:noFill/>
          </a:ln>
        </p:spPr>
      </p:pic>
      <p:pic>
        <p:nvPicPr>
          <p:cNvPr id="316" name="Picture 26" descr=""/>
          <p:cNvPicPr/>
          <p:nvPr/>
        </p:nvPicPr>
        <p:blipFill>
          <a:blip r:embed="rId13"/>
          <a:stretch/>
        </p:blipFill>
        <p:spPr>
          <a:xfrm>
            <a:off x="2755800" y="1384200"/>
            <a:ext cx="1846440" cy="2048040"/>
          </a:xfrm>
          <a:prstGeom prst="rect">
            <a:avLst/>
          </a:prstGeom>
          <a:ln>
            <a:noFill/>
          </a:ln>
        </p:spPr>
      </p:pic>
      <p:pic>
        <p:nvPicPr>
          <p:cNvPr id="317" name="Picture 27" descr=""/>
          <p:cNvPicPr/>
          <p:nvPr/>
        </p:nvPicPr>
        <p:blipFill>
          <a:blip r:embed="rId14"/>
          <a:stretch/>
        </p:blipFill>
        <p:spPr>
          <a:xfrm>
            <a:off x="4187880" y="1341360"/>
            <a:ext cx="1768320" cy="2017800"/>
          </a:xfrm>
          <a:prstGeom prst="rect">
            <a:avLst/>
          </a:prstGeom>
          <a:ln>
            <a:noFill/>
          </a:ln>
        </p:spPr>
      </p:pic>
      <p:pic>
        <p:nvPicPr>
          <p:cNvPr id="318" name="Picture 28" descr=""/>
          <p:cNvPicPr/>
          <p:nvPr/>
        </p:nvPicPr>
        <p:blipFill>
          <a:blip r:embed="rId15"/>
          <a:stretch/>
        </p:blipFill>
        <p:spPr>
          <a:xfrm>
            <a:off x="5645160" y="1547640"/>
            <a:ext cx="1755720" cy="1818000"/>
          </a:xfrm>
          <a:prstGeom prst="rect">
            <a:avLst/>
          </a:prstGeom>
          <a:ln>
            <a:noFill/>
          </a:ln>
        </p:spPr>
      </p:pic>
      <p:pic>
        <p:nvPicPr>
          <p:cNvPr id="319" name="Picture 29" descr=""/>
          <p:cNvPicPr/>
          <p:nvPr/>
        </p:nvPicPr>
        <p:blipFill>
          <a:blip r:embed="rId16"/>
          <a:stretch/>
        </p:blipFill>
        <p:spPr>
          <a:xfrm>
            <a:off x="7149960" y="1639800"/>
            <a:ext cx="1659240" cy="1627200"/>
          </a:xfrm>
          <a:prstGeom prst="rect">
            <a:avLst/>
          </a:prstGeom>
          <a:ln>
            <a:noFill/>
          </a:ln>
        </p:spPr>
      </p:pic>
      <p:sp>
        <p:nvSpPr>
          <p:cNvPr id="320" name="CustomShape 7"/>
          <p:cNvSpPr/>
          <p:nvPr/>
        </p:nvSpPr>
        <p:spPr>
          <a:xfrm>
            <a:off x="1703520" y="2441520"/>
            <a:ext cx="70776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54,1</a:t>
            </a:r>
            <a:endParaRPr/>
          </a:p>
        </p:txBody>
      </p:sp>
      <p:sp>
        <p:nvSpPr>
          <p:cNvPr id="321" name="CustomShape 8"/>
          <p:cNvSpPr/>
          <p:nvPr/>
        </p:nvSpPr>
        <p:spPr>
          <a:xfrm>
            <a:off x="4643280" y="2394000"/>
            <a:ext cx="104796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16,3</a:t>
            </a:r>
            <a:endParaRPr/>
          </a:p>
        </p:txBody>
      </p:sp>
      <p:sp>
        <p:nvSpPr>
          <p:cNvPr id="322" name="CustomShape 9"/>
          <p:cNvSpPr/>
          <p:nvPr/>
        </p:nvSpPr>
        <p:spPr>
          <a:xfrm>
            <a:off x="684360" y="2644920"/>
            <a:ext cx="80712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2017г.</a:t>
            </a:r>
            <a:endParaRPr/>
          </a:p>
        </p:txBody>
      </p:sp>
      <p:sp>
        <p:nvSpPr>
          <p:cNvPr id="323" name="CustomShape 10"/>
          <p:cNvSpPr/>
          <p:nvPr/>
        </p:nvSpPr>
        <p:spPr>
          <a:xfrm>
            <a:off x="684360" y="4292640"/>
            <a:ext cx="96192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2018г.</a:t>
            </a:r>
            <a:endParaRPr/>
          </a:p>
        </p:txBody>
      </p:sp>
      <p:sp>
        <p:nvSpPr>
          <p:cNvPr id="324" name="CustomShape 11"/>
          <p:cNvSpPr/>
          <p:nvPr/>
        </p:nvSpPr>
        <p:spPr>
          <a:xfrm>
            <a:off x="611280" y="5832360"/>
            <a:ext cx="89064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2019г.</a:t>
            </a:r>
            <a:endParaRPr/>
          </a:p>
        </p:txBody>
      </p:sp>
      <p:sp>
        <p:nvSpPr>
          <p:cNvPr id="325" name="CustomShape 12"/>
          <p:cNvSpPr/>
          <p:nvPr/>
        </p:nvSpPr>
        <p:spPr>
          <a:xfrm>
            <a:off x="3059280" y="1157400"/>
            <a:ext cx="10080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1800" spc="-1">
                <a:solidFill>
                  <a:srgbClr val="ff0000"/>
                </a:solidFill>
                <a:latin typeface="Monotype Corsiva"/>
              </a:rPr>
              <a:t>НИО</a:t>
            </a:r>
            <a:endParaRPr/>
          </a:p>
        </p:txBody>
      </p:sp>
      <p:sp>
        <p:nvSpPr>
          <p:cNvPr id="326" name="CustomShape 13"/>
          <p:cNvSpPr/>
          <p:nvPr/>
        </p:nvSpPr>
        <p:spPr>
          <a:xfrm>
            <a:off x="4859280" y="1197000"/>
            <a:ext cx="83196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1800" spc="-1">
                <a:solidFill>
                  <a:srgbClr val="12b2eb"/>
                </a:solidFill>
                <a:latin typeface="Monotype Corsiva"/>
              </a:rPr>
              <a:t>УСН</a:t>
            </a:r>
            <a:endParaRPr/>
          </a:p>
        </p:txBody>
      </p:sp>
      <p:sp>
        <p:nvSpPr>
          <p:cNvPr id="327" name="CustomShape 14"/>
          <p:cNvSpPr/>
          <p:nvPr/>
        </p:nvSpPr>
        <p:spPr>
          <a:xfrm>
            <a:off x="3203640" y="2460600"/>
            <a:ext cx="99360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17,1</a:t>
            </a:r>
            <a:endParaRPr/>
          </a:p>
        </p:txBody>
      </p:sp>
      <p:sp>
        <p:nvSpPr>
          <p:cNvPr id="328" name="CustomShape 15"/>
          <p:cNvSpPr/>
          <p:nvPr/>
        </p:nvSpPr>
        <p:spPr>
          <a:xfrm>
            <a:off x="6227640" y="2460600"/>
            <a:ext cx="57780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8,1</a:t>
            </a:r>
            <a:endParaRPr/>
          </a:p>
        </p:txBody>
      </p:sp>
      <p:sp>
        <p:nvSpPr>
          <p:cNvPr id="329" name="CustomShape 16"/>
          <p:cNvSpPr/>
          <p:nvPr/>
        </p:nvSpPr>
        <p:spPr>
          <a:xfrm>
            <a:off x="7667640" y="2460600"/>
            <a:ext cx="74448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4,4</a:t>
            </a:r>
            <a:endParaRPr/>
          </a:p>
        </p:txBody>
      </p:sp>
      <p:sp>
        <p:nvSpPr>
          <p:cNvPr id="330" name="CustomShape 17"/>
          <p:cNvSpPr/>
          <p:nvPr/>
        </p:nvSpPr>
        <p:spPr>
          <a:xfrm>
            <a:off x="1835280" y="4292640"/>
            <a:ext cx="62424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54,9</a:t>
            </a:r>
            <a:endParaRPr/>
          </a:p>
        </p:txBody>
      </p:sp>
      <p:sp>
        <p:nvSpPr>
          <p:cNvPr id="331" name="CustomShape 18"/>
          <p:cNvSpPr/>
          <p:nvPr/>
        </p:nvSpPr>
        <p:spPr>
          <a:xfrm>
            <a:off x="3276720" y="4221000"/>
            <a:ext cx="62424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17,4</a:t>
            </a:r>
            <a:endParaRPr/>
          </a:p>
        </p:txBody>
      </p:sp>
      <p:sp>
        <p:nvSpPr>
          <p:cNvPr id="332" name="CustomShape 19"/>
          <p:cNvSpPr/>
          <p:nvPr/>
        </p:nvSpPr>
        <p:spPr>
          <a:xfrm>
            <a:off x="4716360" y="4221000"/>
            <a:ext cx="62424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16,6</a:t>
            </a:r>
            <a:endParaRPr/>
          </a:p>
        </p:txBody>
      </p:sp>
      <p:sp>
        <p:nvSpPr>
          <p:cNvPr id="333" name="CustomShape 20"/>
          <p:cNvSpPr/>
          <p:nvPr/>
        </p:nvSpPr>
        <p:spPr>
          <a:xfrm>
            <a:off x="6300720" y="4292640"/>
            <a:ext cx="49788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8,3</a:t>
            </a:r>
            <a:endParaRPr/>
          </a:p>
        </p:txBody>
      </p:sp>
      <p:sp>
        <p:nvSpPr>
          <p:cNvPr id="334" name="CustomShape 21"/>
          <p:cNvSpPr/>
          <p:nvPr/>
        </p:nvSpPr>
        <p:spPr>
          <a:xfrm>
            <a:off x="7667640" y="4221000"/>
            <a:ext cx="49788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2,8</a:t>
            </a:r>
            <a:endParaRPr/>
          </a:p>
        </p:txBody>
      </p:sp>
      <p:sp>
        <p:nvSpPr>
          <p:cNvPr id="335" name="CustomShape 22"/>
          <p:cNvSpPr/>
          <p:nvPr/>
        </p:nvSpPr>
        <p:spPr>
          <a:xfrm>
            <a:off x="1646280" y="5832360"/>
            <a:ext cx="75096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55,1</a:t>
            </a:r>
            <a:endParaRPr/>
          </a:p>
        </p:txBody>
      </p:sp>
      <p:sp>
        <p:nvSpPr>
          <p:cNvPr id="336" name="CustomShape 23"/>
          <p:cNvSpPr/>
          <p:nvPr/>
        </p:nvSpPr>
        <p:spPr>
          <a:xfrm>
            <a:off x="3059280" y="5832360"/>
            <a:ext cx="92520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17,6</a:t>
            </a:r>
            <a:endParaRPr/>
          </a:p>
        </p:txBody>
      </p:sp>
      <p:sp>
        <p:nvSpPr>
          <p:cNvPr id="337" name="CustomShape 24"/>
          <p:cNvSpPr/>
          <p:nvPr/>
        </p:nvSpPr>
        <p:spPr>
          <a:xfrm>
            <a:off x="4643280" y="5888160"/>
            <a:ext cx="70668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16,7</a:t>
            </a:r>
            <a:endParaRPr/>
          </a:p>
        </p:txBody>
      </p:sp>
      <p:sp>
        <p:nvSpPr>
          <p:cNvPr id="338" name="CustomShape 25"/>
          <p:cNvSpPr/>
          <p:nvPr/>
        </p:nvSpPr>
        <p:spPr>
          <a:xfrm>
            <a:off x="6300720" y="5888160"/>
            <a:ext cx="57636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8,5</a:t>
            </a:r>
            <a:endParaRPr/>
          </a:p>
        </p:txBody>
      </p:sp>
      <p:sp>
        <p:nvSpPr>
          <p:cNvPr id="339" name="CustomShape 26"/>
          <p:cNvSpPr/>
          <p:nvPr/>
        </p:nvSpPr>
        <p:spPr>
          <a:xfrm>
            <a:off x="7667640" y="5888160"/>
            <a:ext cx="64944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2,1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Заголовок 1" descr=""/>
          <p:cNvPicPr/>
          <p:nvPr/>
        </p:nvPicPr>
        <p:blipFill>
          <a:blip r:embed="rId1"/>
          <a:stretch/>
        </p:blipFill>
        <p:spPr>
          <a:xfrm>
            <a:off x="426960" y="-109440"/>
            <a:ext cx="8113680" cy="202392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428760" y="2000160"/>
            <a:ext cx="121428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ru-RU" sz="1800" spc="-1">
                <a:latin typeface="Arial"/>
              </a:rPr>
              <a:t> </a:t>
            </a:r>
            <a:endParaRPr/>
          </a:p>
          <a:p>
            <a:pPr/>
            <a:r>
              <a:rPr b="1" lang="ru-RU" sz="1800" spc="-1">
                <a:latin typeface="Arial"/>
              </a:rPr>
              <a:t> </a:t>
            </a:r>
            <a:endParaRPr/>
          </a:p>
        </p:txBody>
      </p:sp>
      <p:pic>
        <p:nvPicPr>
          <p:cNvPr id="342" name="Picture 6" descr=""/>
          <p:cNvPicPr/>
          <p:nvPr/>
        </p:nvPicPr>
        <p:blipFill>
          <a:blip r:embed="rId2"/>
          <a:stretch/>
        </p:blipFill>
        <p:spPr>
          <a:xfrm>
            <a:off x="981000" y="2160720"/>
            <a:ext cx="7191360" cy="414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Rectangle 2" descr=""/>
          <p:cNvPicPr/>
          <p:nvPr/>
        </p:nvPicPr>
        <p:blipFill>
          <a:blip r:embed="rId1"/>
          <a:stretch/>
        </p:blipFill>
        <p:spPr>
          <a:xfrm>
            <a:off x="360360" y="-79200"/>
            <a:ext cx="8783640" cy="907920"/>
          </a:xfrm>
          <a:prstGeom prst="rect">
            <a:avLst/>
          </a:prstGeom>
          <a:ln>
            <a:noFill/>
          </a:ln>
        </p:spPr>
      </p:pic>
      <p:graphicFrame>
        <p:nvGraphicFramePr>
          <p:cNvPr id="344" name="Table 1"/>
          <p:cNvGraphicFramePr/>
          <p:nvPr/>
        </p:nvGraphicFramePr>
        <p:xfrm>
          <a:off x="826920" y="981000"/>
          <a:ext cx="7345440" cy="4986360"/>
        </p:xfrm>
        <a:graphic>
          <a:graphicData uri="http://schemas.openxmlformats.org/drawingml/2006/table">
            <a:tbl>
              <a:tblPr/>
              <a:tblGrid>
                <a:gridCol w="4962600"/>
                <a:gridCol w="795600"/>
                <a:gridCol w="793440"/>
                <a:gridCol w="793800"/>
              </a:tblGrid>
              <a:tr h="572400"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Наименование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2017 г.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2018г.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2019 г.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67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ОБЩЕГОСУДАРСТВЕННЫЕ ВОПРОСЫ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49075,6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39495,8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43228,8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648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НАЦИОНАЛЬНАЯ ОБОРОНА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543,0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455,5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455,5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83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НАЦИОНАЛЬНАЯ БЕЗОПАСНОСТЬ И ПРАВООХРАНИТЕЛЬНАЯ ДЕЯТЕЛЬНОСТЬ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5021,9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1500,0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1500,0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99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НАЦИОНАЛЬНАЯ ЭКОНОМИКА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3184,0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1990,0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2000,5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224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ЖИЛИЩНО-КОММУНАЛЬНОЕ ХОЗЯЙСТВО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5675,0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308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ОБРАЗОВАНИЕ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169987,6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168897,6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169287,6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99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КУЛЬТУРА, КИНЕМАТОГРАФИЯ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20627,5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20242,5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20642,5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67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СОЦИАЛЬНАЯ ПОЛИТИКА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12100,5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9366,7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8377,3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67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ФИЗИЧЕСКАЯ КУЛЬТУРА И СПОРТ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300,0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300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67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СРЕДСТВА МАССОВОЙ ИНФОРМАЦИИ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3400,0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3000,0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2500,0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76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ОБСЛУЖИВАНИЕ ГОСУДАРСТВЕННОГО И МУНИЦИПАЛЬНОГО ДОЛГА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462,0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3080">
                <a:tc>
                  <a:txBody>
                    <a:bodyPr lIns="6480" rIns="6480" tIns="648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i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ИТОГО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4fadf3"/>
                    </a:solidFill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270377,1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4fadf3"/>
                    </a:solidFill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245248,1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4fadf3"/>
                    </a:solidFill>
                  </a:tcPr>
                </a:tc>
                <a:tc>
                  <a:txBody>
                    <a:bodyPr lIns="6480" rIns="6480" tIns="64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>
                          <a:solidFill>
                            <a:srgbClr val="000000"/>
                          </a:solidFill>
                          <a:latin typeface="Monotype Corsiva"/>
                          <a:ea typeface="Arial"/>
                        </a:rPr>
                        <a:t>247992,2</a:t>
                      </a:r>
                      <a:endParaRPr/>
                    </a:p>
                  </a:txBody>
                  <a:tcPr marL="6480" marR="64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4fadf3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39640" y="333360"/>
            <a:ext cx="8229600" cy="11430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80000"/>
              </a:lnSpc>
            </a:pPr>
            <a:r>
              <a:rPr b="1" lang="ru-RU" sz="2500" spc="-1">
                <a:solidFill>
                  <a:srgbClr val="0d79ca"/>
                </a:solidFill>
                <a:latin typeface="Monotype Corsiva"/>
              </a:rPr>
              <a:t>Структура  расходов бюджета города Адыгейска</a:t>
            </a:r>
            <a:r>
              <a:rPr b="1" lang="en-US" sz="2500" spc="-1">
                <a:solidFill>
                  <a:srgbClr val="0d79ca"/>
                </a:solidFill>
                <a:latin typeface="Monotype Corsiva"/>
              </a:rPr>
              <a:t> </a:t>
            </a:r>
            <a:r>
              <a:rPr b="1" lang="ru-RU" sz="2500" spc="-1">
                <a:solidFill>
                  <a:srgbClr val="0d79ca"/>
                </a:solidFill>
                <a:latin typeface="Monotype Corsiva"/>
              </a:rPr>
              <a:t>
</a:t>
            </a:r>
            <a:r>
              <a:rPr b="1" lang="ru-RU" sz="2500" spc="-1">
                <a:solidFill>
                  <a:srgbClr val="0d79ca"/>
                </a:solidFill>
                <a:latin typeface="Monotype Corsiva"/>
              </a:rPr>
              <a:t>на 2017 год и плановый период 2018-2019г. </a:t>
            </a:r>
            <a:r>
              <a:rPr b="1" lang="ru-RU" sz="3300" spc="-1">
                <a:solidFill>
                  <a:srgbClr val="0d79ca"/>
                </a:solidFill>
                <a:latin typeface="Monotype Corsiva"/>
              </a:rPr>
              <a:t>
</a:t>
            </a:r>
            <a:r>
              <a:rPr b="1" lang="ru-RU" sz="3300" spc="-1">
                <a:latin typeface="Monotype Corsiva"/>
              </a:rPr>
              <a:t> </a:t>
            </a:r>
            <a:endParaRPr/>
          </a:p>
        </p:txBody>
      </p:sp>
      <p:pic>
        <p:nvPicPr>
          <p:cNvPr id="346" name="Диаграмма 4" descr=""/>
          <p:cNvPicPr/>
          <p:nvPr/>
        </p:nvPicPr>
        <p:blipFill>
          <a:blip r:embed="rId1"/>
          <a:stretch/>
        </p:blipFill>
        <p:spPr>
          <a:xfrm>
            <a:off x="2054160" y="2133720"/>
            <a:ext cx="933480" cy="573120"/>
          </a:xfrm>
          <a:prstGeom prst="rect">
            <a:avLst/>
          </a:prstGeom>
          <a:ln>
            <a:noFill/>
          </a:ln>
        </p:spPr>
      </p:pic>
      <p:pic>
        <p:nvPicPr>
          <p:cNvPr id="347" name="Диаграмма 5" descr=""/>
          <p:cNvPicPr/>
          <p:nvPr/>
        </p:nvPicPr>
        <p:blipFill>
          <a:blip r:embed="rId2"/>
          <a:stretch/>
        </p:blipFill>
        <p:spPr>
          <a:xfrm>
            <a:off x="1109520" y="1384200"/>
            <a:ext cx="7139160" cy="45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Заголовок 1" descr=""/>
          <p:cNvPicPr/>
          <p:nvPr/>
        </p:nvPicPr>
        <p:blipFill>
          <a:blip r:embed="rId1"/>
          <a:stretch/>
        </p:blipFill>
        <p:spPr>
          <a:xfrm>
            <a:off x="1042920" y="573120"/>
            <a:ext cx="7021440" cy="1316160"/>
          </a:xfrm>
          <a:prstGeom prst="rect">
            <a:avLst/>
          </a:prstGeom>
          <a:ln>
            <a:noFill/>
          </a:ln>
        </p:spPr>
      </p:pic>
      <p:sp>
        <p:nvSpPr>
          <p:cNvPr id="349" name="CustomShape 1"/>
          <p:cNvSpPr/>
          <p:nvPr/>
        </p:nvSpPr>
        <p:spPr>
          <a:xfrm>
            <a:off x="595440" y="1220760"/>
            <a:ext cx="29340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600" spc="-1">
                <a:latin typeface="Arial"/>
              </a:rPr>
              <a:t>  </a:t>
            </a:r>
            <a:endParaRPr/>
          </a:p>
        </p:txBody>
      </p:sp>
      <p:pic>
        <p:nvPicPr>
          <p:cNvPr id="350" name="Picture 6" descr=""/>
          <p:cNvPicPr/>
          <p:nvPr/>
        </p:nvPicPr>
        <p:blipFill>
          <a:blip r:embed="rId2"/>
          <a:stretch/>
        </p:blipFill>
        <p:spPr>
          <a:xfrm>
            <a:off x="1332000" y="2392200"/>
            <a:ext cx="6529320" cy="3557880"/>
          </a:xfrm>
          <a:prstGeom prst="rect">
            <a:avLst/>
          </a:prstGeom>
          <a:ln>
            <a:noFill/>
          </a:ln>
        </p:spPr>
      </p:pic>
      <p:sp>
        <p:nvSpPr>
          <p:cNvPr id="351" name="CustomShape 2"/>
          <p:cNvSpPr/>
          <p:nvPr/>
        </p:nvSpPr>
        <p:spPr>
          <a:xfrm>
            <a:off x="7194600" y="2130480"/>
            <a:ext cx="833400" cy="26136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1100" spc="-1">
                <a:latin typeface="Monotype Corsiva"/>
              </a:rPr>
              <a:t>Тыс.руб.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Заголовок 1" descr=""/>
          <p:cNvPicPr/>
          <p:nvPr/>
        </p:nvPicPr>
        <p:blipFill>
          <a:blip r:embed="rId1"/>
          <a:stretch/>
        </p:blipFill>
        <p:spPr>
          <a:xfrm>
            <a:off x="1042920" y="579600"/>
            <a:ext cx="7021440" cy="1236600"/>
          </a:xfrm>
          <a:prstGeom prst="rect">
            <a:avLst/>
          </a:prstGeom>
          <a:ln>
            <a:noFill/>
          </a:ln>
        </p:spPr>
      </p:pic>
      <p:pic>
        <p:nvPicPr>
          <p:cNvPr id="353" name="Picture 5" descr=""/>
          <p:cNvPicPr/>
          <p:nvPr/>
        </p:nvPicPr>
        <p:blipFill>
          <a:blip r:embed="rId2"/>
          <a:stretch/>
        </p:blipFill>
        <p:spPr>
          <a:xfrm>
            <a:off x="1332000" y="2276640"/>
            <a:ext cx="6696000" cy="367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Заголовок 1" descr=""/>
          <p:cNvPicPr/>
          <p:nvPr/>
        </p:nvPicPr>
        <p:blipFill>
          <a:blip r:embed="rId1"/>
          <a:stretch/>
        </p:blipFill>
        <p:spPr>
          <a:xfrm>
            <a:off x="542880" y="171360"/>
            <a:ext cx="8229600" cy="1328760"/>
          </a:xfrm>
          <a:prstGeom prst="rect">
            <a:avLst/>
          </a:prstGeom>
          <a:ln>
            <a:noFill/>
          </a:ln>
        </p:spPr>
      </p:pic>
      <p:pic>
        <p:nvPicPr>
          <p:cNvPr id="355" name="Диаграмма 3" descr="minobr.png"/>
          <p:cNvPicPr/>
          <p:nvPr/>
        </p:nvPicPr>
        <p:blipFill>
          <a:blip r:embed="rId2"/>
          <a:stretch/>
        </p:blipFill>
        <p:spPr>
          <a:xfrm>
            <a:off x="468360" y="1863720"/>
            <a:ext cx="1079280" cy="971640"/>
          </a:xfrm>
          <a:prstGeom prst="rect">
            <a:avLst/>
          </a:prstGeom>
          <a:ln>
            <a:noFill/>
          </a:ln>
        </p:spPr>
      </p:pic>
      <p:pic>
        <p:nvPicPr>
          <p:cNvPr id="356" name="Picture 4" descr=""/>
          <p:cNvPicPr/>
          <p:nvPr/>
        </p:nvPicPr>
        <p:blipFill>
          <a:blip r:embed="rId3"/>
          <a:stretch/>
        </p:blipFill>
        <p:spPr>
          <a:xfrm>
            <a:off x="468360" y="2957400"/>
            <a:ext cx="1079280" cy="1014480"/>
          </a:xfrm>
          <a:prstGeom prst="rect">
            <a:avLst/>
          </a:prstGeom>
          <a:ln>
            <a:noFill/>
          </a:ln>
        </p:spPr>
      </p:pic>
      <p:pic>
        <p:nvPicPr>
          <p:cNvPr id="357" name="Прямоугольник 5" descr=""/>
          <p:cNvPicPr/>
          <p:nvPr/>
        </p:nvPicPr>
        <p:blipFill>
          <a:blip r:embed="rId4"/>
          <a:stretch/>
        </p:blipFill>
        <p:spPr>
          <a:xfrm>
            <a:off x="1663560" y="1884240"/>
            <a:ext cx="2500560" cy="981360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1724040" y="1916280"/>
            <a:ext cx="2376360" cy="865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400" spc="-1">
                <a:latin typeface="Times New Roman"/>
                <a:ea typeface="Arial Unicode MS"/>
              </a:rPr>
              <a:t>ОБРАЗОВАНИЕ</a:t>
            </a:r>
            <a:endParaRPr/>
          </a:p>
        </p:txBody>
      </p:sp>
      <p:pic>
        <p:nvPicPr>
          <p:cNvPr id="359" name="Прямоугольник 6" descr=""/>
          <p:cNvPicPr/>
          <p:nvPr/>
        </p:nvPicPr>
        <p:blipFill>
          <a:blip r:embed="rId5"/>
          <a:stretch/>
        </p:blipFill>
        <p:spPr>
          <a:xfrm>
            <a:off x="1652760" y="2919240"/>
            <a:ext cx="2644560" cy="1049400"/>
          </a:xfrm>
          <a:prstGeom prst="rect">
            <a:avLst/>
          </a:prstGeom>
          <a:ln>
            <a:noFill/>
          </a:ln>
        </p:spPr>
      </p:pic>
      <p:sp>
        <p:nvSpPr>
          <p:cNvPr id="360" name="CustomShape 2"/>
          <p:cNvSpPr/>
          <p:nvPr/>
        </p:nvSpPr>
        <p:spPr>
          <a:xfrm>
            <a:off x="1714680" y="2949480"/>
            <a:ext cx="2520720" cy="935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400" spc="-1">
                <a:latin typeface="Times New Roman"/>
                <a:ea typeface="Arial Unicode MS"/>
              </a:rPr>
              <a:t>КУЛЬУРА,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spc="-1">
                <a:latin typeface="Times New Roman"/>
                <a:ea typeface="Arial Unicode MS"/>
              </a:rPr>
              <a:t>КИНЕМАТОГРАФИЯ</a:t>
            </a:r>
            <a:endParaRPr/>
          </a:p>
        </p:txBody>
      </p:sp>
      <p:pic>
        <p:nvPicPr>
          <p:cNvPr id="361" name="Рисунок 8" descr="sz_logo.png"/>
          <p:cNvPicPr/>
          <p:nvPr/>
        </p:nvPicPr>
        <p:blipFill>
          <a:blip r:embed="rId6"/>
          <a:stretch/>
        </p:blipFill>
        <p:spPr>
          <a:xfrm>
            <a:off x="704880" y="4076640"/>
            <a:ext cx="985680" cy="892080"/>
          </a:xfrm>
          <a:prstGeom prst="rect">
            <a:avLst/>
          </a:prstGeom>
          <a:ln>
            <a:noFill/>
          </a:ln>
        </p:spPr>
      </p:pic>
      <p:pic>
        <p:nvPicPr>
          <p:cNvPr id="362" name="Прямоугольник 9" descr=""/>
          <p:cNvPicPr/>
          <p:nvPr/>
        </p:nvPicPr>
        <p:blipFill>
          <a:blip r:embed="rId7"/>
          <a:stretch/>
        </p:blipFill>
        <p:spPr>
          <a:xfrm>
            <a:off x="1682640" y="4065480"/>
            <a:ext cx="2640240" cy="1006560"/>
          </a:xfrm>
          <a:prstGeom prst="rect">
            <a:avLst/>
          </a:prstGeom>
          <a:ln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1746360" y="4094280"/>
            <a:ext cx="2512800" cy="8920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400" spc="-1">
                <a:latin typeface="Times New Roman"/>
                <a:ea typeface="Arial Unicode MS"/>
              </a:rPr>
              <a:t>СОЦИАЛЬНАЯ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spc="-1">
                <a:latin typeface="Times New Roman"/>
                <a:ea typeface="Arial Unicode MS"/>
              </a:rPr>
              <a:t>ПОЛИТИКА</a:t>
            </a:r>
            <a:endParaRPr/>
          </a:p>
        </p:txBody>
      </p:sp>
      <p:pic>
        <p:nvPicPr>
          <p:cNvPr id="364" name="Рисунок 3" descr=""/>
          <p:cNvPicPr/>
          <p:nvPr/>
        </p:nvPicPr>
        <p:blipFill>
          <a:blip r:embed="rId8"/>
          <a:stretch/>
        </p:blipFill>
        <p:spPr>
          <a:xfrm>
            <a:off x="738360" y="5372280"/>
            <a:ext cx="985680" cy="869760"/>
          </a:xfrm>
          <a:prstGeom prst="rect">
            <a:avLst/>
          </a:prstGeom>
          <a:ln>
            <a:noFill/>
          </a:ln>
        </p:spPr>
      </p:pic>
      <p:pic>
        <p:nvPicPr>
          <p:cNvPr id="365" name="Прямоугольник 12" descr=""/>
          <p:cNvPicPr/>
          <p:nvPr/>
        </p:nvPicPr>
        <p:blipFill>
          <a:blip r:embed="rId9"/>
          <a:stretch/>
        </p:blipFill>
        <p:spPr>
          <a:xfrm>
            <a:off x="1725480" y="5353200"/>
            <a:ext cx="2657520" cy="1839600"/>
          </a:xfrm>
          <a:prstGeom prst="rect">
            <a:avLst/>
          </a:prstGeom>
          <a:ln>
            <a:noFill/>
          </a:ln>
        </p:spPr>
      </p:pic>
      <p:sp>
        <p:nvSpPr>
          <p:cNvPr id="366" name="CustomShape 4"/>
          <p:cNvSpPr/>
          <p:nvPr/>
        </p:nvSpPr>
        <p:spPr>
          <a:xfrm>
            <a:off x="6804000" y="939960"/>
            <a:ext cx="180036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1800" spc="-1">
                <a:latin typeface="Times New Roman"/>
                <a:ea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pc="-1">
                <a:latin typeface="Times New Roman"/>
                <a:ea typeface="Times New Roman"/>
              </a:rPr>
              <a:t>           </a:t>
            </a:r>
            <a:r>
              <a:rPr lang="ru-RU" sz="1400" spc="-1">
                <a:latin typeface="Times New Roman"/>
                <a:ea typeface="Times New Roman"/>
              </a:rPr>
              <a:t>тыс. руб.</a:t>
            </a:r>
            <a:endParaRPr/>
          </a:p>
        </p:txBody>
      </p:sp>
      <p:sp>
        <p:nvSpPr>
          <p:cNvPr id="367" name="CustomShape 5"/>
          <p:cNvSpPr/>
          <p:nvPr/>
        </p:nvSpPr>
        <p:spPr>
          <a:xfrm rot="16200000">
            <a:off x="4474080" y="2017800"/>
            <a:ext cx="484200" cy="720720"/>
          </a:xfrm>
          <a:custGeom>
            <a:avLst/>
            <a:gdLst/>
            <a:ahLst/>
            <a:rect l="0" t="0" r="r" b="b"/>
            <a:pathLst>
              <a:path w="2004" h="1347">
                <a:moveTo>
                  <a:pt x="0" y="1010"/>
                </a:moveTo>
                <a:lnTo>
                  <a:pt x="1330" y="1010"/>
                </a:lnTo>
                <a:lnTo>
                  <a:pt x="1330" y="1346"/>
                </a:lnTo>
                <a:lnTo>
                  <a:pt x="2003" y="673"/>
                </a:lnTo>
                <a:lnTo>
                  <a:pt x="1330" y="0"/>
                </a:lnTo>
                <a:lnTo>
                  <a:pt x="1330" y="337"/>
                </a:lnTo>
                <a:lnTo>
                  <a:pt x="0" y="337"/>
                </a:lnTo>
                <a:lnTo>
                  <a:pt x="0" y="1010"/>
                </a:lnTo>
              </a:path>
            </a:pathLst>
          </a:cu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68" name="Picture 69" descr=""/>
          <p:cNvPicPr/>
          <p:nvPr/>
        </p:nvPicPr>
        <p:blipFill>
          <a:blip r:embed="rId10"/>
          <a:stretch/>
        </p:blipFill>
        <p:spPr>
          <a:xfrm>
            <a:off x="4389480" y="3193920"/>
            <a:ext cx="744480" cy="542880"/>
          </a:xfrm>
          <a:prstGeom prst="rect">
            <a:avLst/>
          </a:prstGeom>
          <a:ln>
            <a:noFill/>
          </a:ln>
        </p:spPr>
      </p:pic>
      <p:pic>
        <p:nvPicPr>
          <p:cNvPr id="369" name="Picture 70" descr=""/>
          <p:cNvPicPr/>
          <p:nvPr/>
        </p:nvPicPr>
        <p:blipFill>
          <a:blip r:embed="rId11"/>
          <a:stretch/>
        </p:blipFill>
        <p:spPr>
          <a:xfrm>
            <a:off x="4376880" y="4268880"/>
            <a:ext cx="744480" cy="542880"/>
          </a:xfrm>
          <a:prstGeom prst="rect">
            <a:avLst/>
          </a:prstGeom>
          <a:ln>
            <a:noFill/>
          </a:ln>
        </p:spPr>
      </p:pic>
      <p:sp>
        <p:nvSpPr>
          <p:cNvPr id="370" name="CustomShape 6"/>
          <p:cNvSpPr/>
          <p:nvPr/>
        </p:nvSpPr>
        <p:spPr>
          <a:xfrm rot="16200000">
            <a:off x="4519440" y="5542920"/>
            <a:ext cx="484200" cy="719280"/>
          </a:xfrm>
          <a:custGeom>
            <a:avLst/>
            <a:gdLst/>
            <a:ahLst/>
            <a:rect l="0" t="0" r="r" b="b"/>
            <a:pathLst>
              <a:path w="2000" h="1347">
                <a:moveTo>
                  <a:pt x="0" y="1010"/>
                </a:moveTo>
                <a:lnTo>
                  <a:pt x="1326" y="1010"/>
                </a:lnTo>
                <a:lnTo>
                  <a:pt x="1326" y="1346"/>
                </a:lnTo>
                <a:lnTo>
                  <a:pt x="1999" y="673"/>
                </a:lnTo>
                <a:lnTo>
                  <a:pt x="1326" y="0"/>
                </a:lnTo>
                <a:lnTo>
                  <a:pt x="1326" y="337"/>
                </a:lnTo>
                <a:lnTo>
                  <a:pt x="0" y="337"/>
                </a:lnTo>
                <a:lnTo>
                  <a:pt x="0" y="1010"/>
                </a:lnTo>
              </a:path>
            </a:pathLst>
          </a:cu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7"/>
          <p:cNvSpPr/>
          <p:nvPr/>
        </p:nvSpPr>
        <p:spPr>
          <a:xfrm>
            <a:off x="6300720" y="2332080"/>
            <a:ext cx="935280" cy="36972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8"/>
          <p:cNvSpPr/>
          <p:nvPr/>
        </p:nvSpPr>
        <p:spPr>
          <a:xfrm>
            <a:off x="6659640" y="3284640"/>
            <a:ext cx="409320" cy="36972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3" name="Схема 15" descr=""/>
          <p:cNvPicPr/>
          <p:nvPr/>
        </p:nvPicPr>
        <p:blipFill>
          <a:blip r:embed="rId12"/>
          <a:stretch/>
        </p:blipFill>
        <p:spPr>
          <a:xfrm>
            <a:off x="5297400" y="1554120"/>
            <a:ext cx="3535560" cy="4969080"/>
          </a:xfrm>
          <a:prstGeom prst="rect">
            <a:avLst/>
          </a:prstGeom>
          <a:ln>
            <a:noFill/>
          </a:ln>
        </p:spPr>
      </p:pic>
      <p:pic>
        <p:nvPicPr>
          <p:cNvPr id="374" name="Схема 16" descr=""/>
          <p:cNvPicPr/>
          <p:nvPr/>
        </p:nvPicPr>
        <p:blipFill>
          <a:blip r:embed="rId13"/>
          <a:stretch/>
        </p:blipFill>
        <p:spPr>
          <a:xfrm>
            <a:off x="2773440" y="1414440"/>
            <a:ext cx="6046560" cy="395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Заголовок 1" descr=""/>
          <p:cNvPicPr/>
          <p:nvPr/>
        </p:nvPicPr>
        <p:blipFill>
          <a:blip r:embed="rId1"/>
          <a:stretch/>
        </p:blipFill>
        <p:spPr>
          <a:xfrm>
            <a:off x="609480" y="176040"/>
            <a:ext cx="8498160" cy="2030760"/>
          </a:xfrm>
          <a:prstGeom prst="rect">
            <a:avLst/>
          </a:prstGeom>
          <a:ln>
            <a:noFill/>
          </a:ln>
        </p:spPr>
      </p:pic>
      <p:sp>
        <p:nvSpPr>
          <p:cNvPr id="376" name="CustomShape 1"/>
          <p:cNvSpPr/>
          <p:nvPr/>
        </p:nvSpPr>
        <p:spPr>
          <a:xfrm>
            <a:off x="1692360" y="1552680"/>
            <a:ext cx="129528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1800" spc="-1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endParaRPr/>
          </a:p>
        </p:txBody>
      </p:sp>
      <p:sp>
        <p:nvSpPr>
          <p:cNvPr id="377" name="CustomShape 2"/>
          <p:cNvSpPr/>
          <p:nvPr/>
        </p:nvSpPr>
        <p:spPr>
          <a:xfrm>
            <a:off x="6588000" y="1581120"/>
            <a:ext cx="7020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z="1800" spc="-1">
                <a:solidFill>
                  <a:srgbClr val="000000"/>
                </a:solidFill>
                <a:latin typeface="Times New Roman"/>
                <a:ea typeface="Times New Roman"/>
              </a:rPr>
              <a:t>         </a:t>
            </a:r>
            <a:endParaRPr/>
          </a:p>
        </p:txBody>
      </p:sp>
      <p:sp>
        <p:nvSpPr>
          <p:cNvPr id="378" name="CustomShape 3"/>
          <p:cNvSpPr/>
          <p:nvPr/>
        </p:nvSpPr>
        <p:spPr>
          <a:xfrm>
            <a:off x="1403280" y="1641600"/>
            <a:ext cx="9367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400" spc="-1">
                <a:latin typeface="Arial"/>
              </a:rPr>
              <a:t> </a:t>
            </a:r>
            <a:r>
              <a:rPr lang="ru-RU" sz="1400" spc="-1">
                <a:latin typeface="Monotype Corsiva"/>
              </a:rPr>
              <a:t>тыс.руб</a:t>
            </a:r>
            <a:r>
              <a:rPr lang="ru-RU" sz="1400" spc="-1">
                <a:latin typeface="Arial"/>
              </a:rPr>
              <a:t>.</a:t>
            </a:r>
            <a:endParaRPr/>
          </a:p>
        </p:txBody>
      </p:sp>
      <p:pic>
        <p:nvPicPr>
          <p:cNvPr id="379" name="Диаграмма 3" descr="minobr.png"/>
          <p:cNvPicPr/>
          <p:nvPr/>
        </p:nvPicPr>
        <p:blipFill>
          <a:blip r:embed="rId2"/>
          <a:stretch/>
        </p:blipFill>
        <p:spPr>
          <a:xfrm>
            <a:off x="7740720" y="98280"/>
            <a:ext cx="1377720" cy="954360"/>
          </a:xfrm>
          <a:prstGeom prst="rect">
            <a:avLst/>
          </a:prstGeom>
          <a:ln>
            <a:noFill/>
          </a:ln>
        </p:spPr>
      </p:pic>
      <p:pic>
        <p:nvPicPr>
          <p:cNvPr id="380" name="Диаграмма 8" descr=""/>
          <p:cNvPicPr/>
          <p:nvPr/>
        </p:nvPicPr>
        <p:blipFill>
          <a:blip r:embed="rId3"/>
          <a:stretch/>
        </p:blipFill>
        <p:spPr>
          <a:xfrm>
            <a:off x="969840" y="1951200"/>
            <a:ext cx="7296120" cy="392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Заголовок 1" descr=""/>
          <p:cNvPicPr/>
          <p:nvPr/>
        </p:nvPicPr>
        <p:blipFill>
          <a:blip r:embed="rId1"/>
          <a:stretch/>
        </p:blipFill>
        <p:spPr>
          <a:xfrm>
            <a:off x="360360" y="420840"/>
            <a:ext cx="3705120" cy="92052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4859280" y="457200"/>
            <a:ext cx="392580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ru-RU" sz="2000" spc="-1">
                <a:latin typeface="Monotype Corsiva"/>
              </a:rPr>
              <a:t>РАСХОДЫ БЮДЖЕТА НА ФИЗИЧЕСКУЮ КУЛЬТУРУ И СПОРТ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pc="-1">
                <a:latin typeface="Monotype Corsiva"/>
              </a:rPr>
              <a:t> </a:t>
            </a:r>
            <a:endParaRPr/>
          </a:p>
        </p:txBody>
      </p:sp>
      <p:pic>
        <p:nvPicPr>
          <p:cNvPr id="383" name="Picture 4" descr=""/>
          <p:cNvPicPr/>
          <p:nvPr/>
        </p:nvPicPr>
        <p:blipFill>
          <a:blip r:embed="rId2"/>
          <a:stretch/>
        </p:blipFill>
        <p:spPr>
          <a:xfrm>
            <a:off x="119160" y="115920"/>
            <a:ext cx="826920" cy="777960"/>
          </a:xfrm>
          <a:prstGeom prst="rect">
            <a:avLst/>
          </a:prstGeom>
          <a:ln>
            <a:noFill/>
          </a:ln>
        </p:spPr>
      </p:pic>
      <p:pic>
        <p:nvPicPr>
          <p:cNvPr id="384" name="Рисунок 3" descr=""/>
          <p:cNvPicPr/>
          <p:nvPr/>
        </p:nvPicPr>
        <p:blipFill>
          <a:blip r:embed="rId3"/>
          <a:stretch/>
        </p:blipFill>
        <p:spPr>
          <a:xfrm>
            <a:off x="8459640" y="63360"/>
            <a:ext cx="671760" cy="628920"/>
          </a:xfrm>
          <a:prstGeom prst="rect">
            <a:avLst/>
          </a:prstGeom>
          <a:ln>
            <a:noFill/>
          </a:ln>
        </p:spPr>
      </p:pic>
      <p:sp>
        <p:nvSpPr>
          <p:cNvPr id="385" name="CustomShape 2"/>
          <p:cNvSpPr/>
          <p:nvPr/>
        </p:nvSpPr>
        <p:spPr>
          <a:xfrm>
            <a:off x="378000" y="1427040"/>
            <a:ext cx="9489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тыс.руб</a:t>
            </a:r>
            <a:r>
              <a:rPr lang="ru-RU" sz="1200" spc="-1">
                <a:latin typeface="Monotype Corsiva"/>
              </a:rPr>
              <a:t>.</a:t>
            </a:r>
            <a:endParaRPr/>
          </a:p>
        </p:txBody>
      </p:sp>
      <p:sp>
        <p:nvSpPr>
          <p:cNvPr id="386" name="CustomShape 3"/>
          <p:cNvSpPr/>
          <p:nvPr/>
        </p:nvSpPr>
        <p:spPr>
          <a:xfrm>
            <a:off x="1084320" y="1457280"/>
            <a:ext cx="48240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400" spc="-1">
                <a:latin typeface="Arial"/>
              </a:rPr>
              <a:t>      </a:t>
            </a:r>
            <a:endParaRPr/>
          </a:p>
        </p:txBody>
      </p:sp>
      <p:sp>
        <p:nvSpPr>
          <p:cNvPr id="387" name="CustomShape 4"/>
          <p:cNvSpPr/>
          <p:nvPr/>
        </p:nvSpPr>
        <p:spPr>
          <a:xfrm>
            <a:off x="2886120" y="1487520"/>
            <a:ext cx="2811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400" spc="-1">
                <a:latin typeface="Arial"/>
              </a:rPr>
              <a:t>  </a:t>
            </a:r>
            <a:endParaRPr/>
          </a:p>
        </p:txBody>
      </p:sp>
      <p:sp>
        <p:nvSpPr>
          <p:cNvPr id="388" name="CustomShape 5"/>
          <p:cNvSpPr/>
          <p:nvPr/>
        </p:nvSpPr>
        <p:spPr>
          <a:xfrm>
            <a:off x="2212920" y="1216080"/>
            <a:ext cx="73836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ru-RU" sz="1800" spc="-1">
                <a:latin typeface="Arial"/>
              </a:rPr>
              <a:t> </a:t>
            </a:r>
            <a:endParaRPr/>
          </a:p>
          <a:p>
            <a:pPr/>
            <a:r>
              <a:rPr lang="ru-RU" sz="1400" spc="-1">
                <a:latin typeface="Arial"/>
              </a:rPr>
              <a:t>  </a:t>
            </a:r>
            <a:endParaRPr/>
          </a:p>
        </p:txBody>
      </p:sp>
      <p:sp>
        <p:nvSpPr>
          <p:cNvPr id="389" name="CustomShape 6"/>
          <p:cNvSpPr/>
          <p:nvPr/>
        </p:nvSpPr>
        <p:spPr>
          <a:xfrm>
            <a:off x="5300640" y="1363680"/>
            <a:ext cx="77220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z="1200" spc="-1">
                <a:latin typeface="Monotype Corsiva"/>
              </a:rPr>
              <a:t>тыс.руб</a:t>
            </a:r>
            <a:r>
              <a:rPr lang="ru-RU" sz="1200" spc="-1">
                <a:latin typeface="Arial"/>
              </a:rPr>
              <a:t>.</a:t>
            </a:r>
            <a:endParaRPr/>
          </a:p>
        </p:txBody>
      </p:sp>
      <p:sp>
        <p:nvSpPr>
          <p:cNvPr id="390" name="CustomShape 7"/>
          <p:cNvSpPr/>
          <p:nvPr/>
        </p:nvSpPr>
        <p:spPr>
          <a:xfrm>
            <a:off x="7164360" y="1333440"/>
            <a:ext cx="3819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400" spc="-1">
                <a:latin typeface="Arial"/>
              </a:rPr>
              <a:t>    </a:t>
            </a:r>
            <a:endParaRPr/>
          </a:p>
        </p:txBody>
      </p:sp>
      <p:sp>
        <p:nvSpPr>
          <p:cNvPr id="391" name="CustomShape 8"/>
          <p:cNvSpPr/>
          <p:nvPr/>
        </p:nvSpPr>
        <p:spPr>
          <a:xfrm>
            <a:off x="6356520" y="1216080"/>
            <a:ext cx="3726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800" spc="-1">
                <a:latin typeface="Arial"/>
              </a:rPr>
              <a:t>   </a:t>
            </a:r>
            <a:endParaRPr/>
          </a:p>
        </p:txBody>
      </p:sp>
      <p:sp>
        <p:nvSpPr>
          <p:cNvPr id="392" name="CustomShape 9"/>
          <p:cNvSpPr/>
          <p:nvPr/>
        </p:nvSpPr>
        <p:spPr>
          <a:xfrm>
            <a:off x="6521400" y="1273320"/>
            <a:ext cx="3315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lang="ru-RU" sz="1400" spc="-1">
                <a:latin typeface="Arial"/>
              </a:rPr>
              <a:t>   </a:t>
            </a:r>
            <a:endParaRPr/>
          </a:p>
        </p:txBody>
      </p:sp>
      <p:pic>
        <p:nvPicPr>
          <p:cNvPr id="393" name="Picture 24" descr=""/>
          <p:cNvPicPr/>
          <p:nvPr/>
        </p:nvPicPr>
        <p:blipFill>
          <a:blip r:embed="rId4"/>
          <a:stretch/>
        </p:blipFill>
        <p:spPr>
          <a:xfrm>
            <a:off x="565200" y="1800360"/>
            <a:ext cx="4033800" cy="3600360"/>
          </a:xfrm>
          <a:prstGeom prst="rect">
            <a:avLst/>
          </a:prstGeom>
          <a:ln>
            <a:noFill/>
          </a:ln>
        </p:spPr>
      </p:pic>
      <p:pic>
        <p:nvPicPr>
          <p:cNvPr id="394" name="Picture 26" descr=""/>
          <p:cNvPicPr/>
          <p:nvPr/>
        </p:nvPicPr>
        <p:blipFill>
          <a:blip r:embed="rId5"/>
          <a:stretch/>
        </p:blipFill>
        <p:spPr>
          <a:xfrm>
            <a:off x="5076720" y="1800360"/>
            <a:ext cx="3456000" cy="360036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85840" y="1928880"/>
            <a:ext cx="8858160" cy="1428840"/>
          </a:xfrm>
          <a:custGeom>
            <a:avLst/>
            <a:gdLst/>
            <a:ahLst/>
            <a:rect l="0" t="0" r="r" b="b"/>
            <a:pathLst>
              <a:path w="24240" h="3971">
                <a:moveTo>
                  <a:pt x="0" y="3970"/>
                </a:moveTo>
                <a:lnTo>
                  <a:pt x="4" y="3869"/>
                </a:lnTo>
                <a:lnTo>
                  <a:pt x="15" y="3769"/>
                </a:lnTo>
                <a:lnTo>
                  <a:pt x="33" y="3669"/>
                </a:lnTo>
                <a:lnTo>
                  <a:pt x="59" y="3568"/>
                </a:lnTo>
                <a:lnTo>
                  <a:pt x="93" y="3468"/>
                </a:lnTo>
                <a:lnTo>
                  <a:pt x="133" y="3369"/>
                </a:lnTo>
                <a:lnTo>
                  <a:pt x="181" y="3270"/>
                </a:lnTo>
                <a:lnTo>
                  <a:pt x="237" y="3171"/>
                </a:lnTo>
                <a:lnTo>
                  <a:pt x="299" y="3073"/>
                </a:lnTo>
                <a:lnTo>
                  <a:pt x="369" y="2975"/>
                </a:lnTo>
                <a:lnTo>
                  <a:pt x="446" y="2878"/>
                </a:lnTo>
                <a:lnTo>
                  <a:pt x="530" y="2782"/>
                </a:lnTo>
                <a:lnTo>
                  <a:pt x="621" y="2686"/>
                </a:lnTo>
                <a:lnTo>
                  <a:pt x="720" y="2591"/>
                </a:lnTo>
                <a:lnTo>
                  <a:pt x="825" y="2497"/>
                </a:lnTo>
                <a:lnTo>
                  <a:pt x="937" y="2404"/>
                </a:lnTo>
                <a:lnTo>
                  <a:pt x="1056" y="2312"/>
                </a:lnTo>
                <a:lnTo>
                  <a:pt x="1181" y="2222"/>
                </a:lnTo>
                <a:lnTo>
                  <a:pt x="1314" y="2132"/>
                </a:lnTo>
                <a:lnTo>
                  <a:pt x="1452" y="2043"/>
                </a:lnTo>
                <a:lnTo>
                  <a:pt x="1598" y="1956"/>
                </a:lnTo>
                <a:lnTo>
                  <a:pt x="1750" y="1870"/>
                </a:lnTo>
                <a:lnTo>
                  <a:pt x="1908" y="1785"/>
                </a:lnTo>
                <a:lnTo>
                  <a:pt x="2072" y="1702"/>
                </a:lnTo>
                <a:lnTo>
                  <a:pt x="2242" y="1620"/>
                </a:lnTo>
                <a:lnTo>
                  <a:pt x="2418" y="1540"/>
                </a:lnTo>
                <a:lnTo>
                  <a:pt x="2601" y="1461"/>
                </a:lnTo>
                <a:lnTo>
                  <a:pt x="2789" y="1384"/>
                </a:lnTo>
                <a:lnTo>
                  <a:pt x="2982" y="1309"/>
                </a:lnTo>
                <a:lnTo>
                  <a:pt x="3181" y="1235"/>
                </a:lnTo>
                <a:lnTo>
                  <a:pt x="3386" y="1163"/>
                </a:lnTo>
                <a:lnTo>
                  <a:pt x="3595" y="1093"/>
                </a:lnTo>
                <a:lnTo>
                  <a:pt x="3810" y="1024"/>
                </a:lnTo>
                <a:lnTo>
                  <a:pt x="4030" y="958"/>
                </a:lnTo>
                <a:lnTo>
                  <a:pt x="4254" y="893"/>
                </a:lnTo>
                <a:lnTo>
                  <a:pt x="4484" y="831"/>
                </a:lnTo>
                <a:lnTo>
                  <a:pt x="4717" y="770"/>
                </a:lnTo>
                <a:lnTo>
                  <a:pt x="4956" y="712"/>
                </a:lnTo>
                <a:lnTo>
                  <a:pt x="5198" y="655"/>
                </a:lnTo>
                <a:lnTo>
                  <a:pt x="5445" y="601"/>
                </a:lnTo>
                <a:lnTo>
                  <a:pt x="5695" y="549"/>
                </a:lnTo>
                <a:lnTo>
                  <a:pt x="5949" y="499"/>
                </a:lnTo>
                <a:lnTo>
                  <a:pt x="6207" y="451"/>
                </a:lnTo>
                <a:lnTo>
                  <a:pt x="6468" y="406"/>
                </a:lnTo>
                <a:lnTo>
                  <a:pt x="6733" y="363"/>
                </a:lnTo>
                <a:lnTo>
                  <a:pt x="7001" y="322"/>
                </a:lnTo>
                <a:lnTo>
                  <a:pt x="7271" y="283"/>
                </a:lnTo>
                <a:lnTo>
                  <a:pt x="7544" y="247"/>
                </a:lnTo>
                <a:lnTo>
                  <a:pt x="7820" y="213"/>
                </a:lnTo>
                <a:lnTo>
                  <a:pt x="8099" y="182"/>
                </a:lnTo>
                <a:lnTo>
                  <a:pt x="8379" y="153"/>
                </a:lnTo>
                <a:lnTo>
                  <a:pt x="8662" y="127"/>
                </a:lnTo>
                <a:lnTo>
                  <a:pt x="8946" y="103"/>
                </a:lnTo>
                <a:lnTo>
                  <a:pt x="9232" y="81"/>
                </a:lnTo>
                <a:lnTo>
                  <a:pt x="9520" y="62"/>
                </a:lnTo>
                <a:lnTo>
                  <a:pt x="9809" y="46"/>
                </a:lnTo>
                <a:lnTo>
                  <a:pt x="10099" y="32"/>
                </a:lnTo>
                <a:lnTo>
                  <a:pt x="10390" y="20"/>
                </a:lnTo>
                <a:lnTo>
                  <a:pt x="10681" y="11"/>
                </a:lnTo>
                <a:lnTo>
                  <a:pt x="10974" y="5"/>
                </a:lnTo>
                <a:lnTo>
                  <a:pt x="11266" y="1"/>
                </a:lnTo>
                <a:lnTo>
                  <a:pt x="11559" y="0"/>
                </a:lnTo>
                <a:lnTo>
                  <a:pt x="12550" y="0"/>
                </a:lnTo>
                <a:lnTo>
                  <a:pt x="12843" y="1"/>
                </a:lnTo>
                <a:lnTo>
                  <a:pt x="13136" y="5"/>
                </a:lnTo>
                <a:lnTo>
                  <a:pt x="13428" y="11"/>
                </a:lnTo>
                <a:lnTo>
                  <a:pt x="13720" y="20"/>
                </a:lnTo>
                <a:lnTo>
                  <a:pt x="14011" y="32"/>
                </a:lnTo>
                <a:lnTo>
                  <a:pt x="14301" y="46"/>
                </a:lnTo>
                <a:lnTo>
                  <a:pt x="14590" y="62"/>
                </a:lnTo>
                <a:lnTo>
                  <a:pt x="14878" y="81"/>
                </a:lnTo>
                <a:lnTo>
                  <a:pt x="15164" y="103"/>
                </a:lnTo>
                <a:lnTo>
                  <a:pt x="15449" y="127"/>
                </a:lnTo>
                <a:lnTo>
                  <a:pt x="15731" y="153"/>
                </a:lnTo>
                <a:lnTo>
                  <a:pt x="16012" y="182"/>
                </a:lnTo>
                <a:lnTo>
                  <a:pt x="16290" y="214"/>
                </a:lnTo>
                <a:lnTo>
                  <a:pt x="16566" y="247"/>
                </a:lnTo>
                <a:lnTo>
                  <a:pt x="16840" y="283"/>
                </a:lnTo>
                <a:lnTo>
                  <a:pt x="17110" y="322"/>
                </a:lnTo>
                <a:lnTo>
                  <a:pt x="17378" y="363"/>
                </a:lnTo>
                <a:lnTo>
                  <a:pt x="17643" y="406"/>
                </a:lnTo>
                <a:lnTo>
                  <a:pt x="17904" y="452"/>
                </a:lnTo>
                <a:lnTo>
                  <a:pt x="18162" y="499"/>
                </a:lnTo>
                <a:lnTo>
                  <a:pt x="18416" y="549"/>
                </a:lnTo>
                <a:lnTo>
                  <a:pt x="18667" y="601"/>
                </a:lnTo>
                <a:lnTo>
                  <a:pt x="18913" y="656"/>
                </a:lnTo>
                <a:lnTo>
                  <a:pt x="19156" y="712"/>
                </a:lnTo>
                <a:lnTo>
                  <a:pt x="19394" y="771"/>
                </a:lnTo>
                <a:lnTo>
                  <a:pt x="19628" y="831"/>
                </a:lnTo>
                <a:lnTo>
                  <a:pt x="19857" y="894"/>
                </a:lnTo>
                <a:lnTo>
                  <a:pt x="20082" y="959"/>
                </a:lnTo>
                <a:lnTo>
                  <a:pt x="20302" y="1025"/>
                </a:lnTo>
                <a:lnTo>
                  <a:pt x="20517" y="1093"/>
                </a:lnTo>
                <a:lnTo>
                  <a:pt x="20726" y="1164"/>
                </a:lnTo>
                <a:lnTo>
                  <a:pt x="20931" y="1236"/>
                </a:lnTo>
                <a:lnTo>
                  <a:pt x="21130" y="1310"/>
                </a:lnTo>
                <a:lnTo>
                  <a:pt x="21323" y="1385"/>
                </a:lnTo>
                <a:lnTo>
                  <a:pt x="21511" y="1462"/>
                </a:lnTo>
                <a:lnTo>
                  <a:pt x="21693" y="1541"/>
                </a:lnTo>
                <a:lnTo>
                  <a:pt x="21870" y="1622"/>
                </a:lnTo>
                <a:lnTo>
                  <a:pt x="22040" y="1703"/>
                </a:lnTo>
                <a:lnTo>
                  <a:pt x="22204" y="1787"/>
                </a:lnTo>
                <a:lnTo>
                  <a:pt x="22362" y="1872"/>
                </a:lnTo>
                <a:lnTo>
                  <a:pt x="22514" y="1958"/>
                </a:lnTo>
                <a:lnTo>
                  <a:pt x="22659" y="2045"/>
                </a:lnTo>
                <a:lnTo>
                  <a:pt x="22798" y="2134"/>
                </a:lnTo>
                <a:lnTo>
                  <a:pt x="22930" y="2223"/>
                </a:lnTo>
                <a:lnTo>
                  <a:pt x="23056" y="2314"/>
                </a:lnTo>
                <a:lnTo>
                  <a:pt x="23175" y="2406"/>
                </a:lnTo>
                <a:lnTo>
                  <a:pt x="23287" y="2499"/>
                </a:lnTo>
                <a:lnTo>
                  <a:pt x="23392" y="2593"/>
                </a:lnTo>
                <a:lnTo>
                  <a:pt x="23490" y="2688"/>
                </a:lnTo>
                <a:lnTo>
                  <a:pt x="23581" y="2784"/>
                </a:lnTo>
                <a:lnTo>
                  <a:pt x="23665" y="2880"/>
                </a:lnTo>
                <a:lnTo>
                  <a:pt x="23742" y="2977"/>
                </a:lnTo>
                <a:lnTo>
                  <a:pt x="24239" y="2977"/>
                </a:lnTo>
                <a:lnTo>
                  <a:pt x="23614" y="3970"/>
                </a:lnTo>
                <a:lnTo>
                  <a:pt x="22255" y="2977"/>
                </a:lnTo>
                <a:lnTo>
                  <a:pt x="22751" y="2977"/>
                </a:lnTo>
                <a:lnTo>
                  <a:pt x="22673" y="2879"/>
                </a:lnTo>
                <a:lnTo>
                  <a:pt x="22589" y="2782"/>
                </a:lnTo>
                <a:lnTo>
                  <a:pt x="22497" y="2686"/>
                </a:lnTo>
                <a:lnTo>
                  <a:pt x="22398" y="2591"/>
                </a:lnTo>
                <a:lnTo>
                  <a:pt x="22292" y="2496"/>
                </a:lnTo>
                <a:lnTo>
                  <a:pt x="22179" y="2403"/>
                </a:lnTo>
                <a:lnTo>
                  <a:pt x="22059" y="2310"/>
                </a:lnTo>
                <a:lnTo>
                  <a:pt x="21933" y="2219"/>
                </a:lnTo>
                <a:lnTo>
                  <a:pt x="21799" y="2129"/>
                </a:lnTo>
                <a:lnTo>
                  <a:pt x="21659" y="2040"/>
                </a:lnTo>
                <a:lnTo>
                  <a:pt x="21513" y="1952"/>
                </a:lnTo>
                <a:lnTo>
                  <a:pt x="21360" y="1865"/>
                </a:lnTo>
                <a:lnTo>
                  <a:pt x="21200" y="1780"/>
                </a:lnTo>
                <a:lnTo>
                  <a:pt x="21035" y="1696"/>
                </a:lnTo>
                <a:lnTo>
                  <a:pt x="20863" y="1614"/>
                </a:lnTo>
                <a:lnTo>
                  <a:pt x="20685" y="1533"/>
                </a:lnTo>
                <a:lnTo>
                  <a:pt x="20501" y="1454"/>
                </a:lnTo>
                <a:lnTo>
                  <a:pt x="20311" y="1377"/>
                </a:lnTo>
                <a:lnTo>
                  <a:pt x="20116" y="1301"/>
                </a:lnTo>
                <a:lnTo>
                  <a:pt x="19915" y="1227"/>
                </a:lnTo>
                <a:lnTo>
                  <a:pt x="19709" y="1155"/>
                </a:lnTo>
                <a:lnTo>
                  <a:pt x="19497" y="1084"/>
                </a:lnTo>
                <a:lnTo>
                  <a:pt x="19280" y="1016"/>
                </a:lnTo>
                <a:lnTo>
                  <a:pt x="19058" y="949"/>
                </a:lnTo>
                <a:lnTo>
                  <a:pt x="18831" y="884"/>
                </a:lnTo>
                <a:lnTo>
                  <a:pt x="18600" y="822"/>
                </a:lnTo>
                <a:lnTo>
                  <a:pt x="18364" y="761"/>
                </a:lnTo>
                <a:lnTo>
                  <a:pt x="18123" y="702"/>
                </a:lnTo>
                <a:lnTo>
                  <a:pt x="17879" y="646"/>
                </a:lnTo>
                <a:lnTo>
                  <a:pt x="17630" y="592"/>
                </a:lnTo>
                <a:lnTo>
                  <a:pt x="17377" y="540"/>
                </a:lnTo>
                <a:lnTo>
                  <a:pt x="17120" y="490"/>
                </a:lnTo>
                <a:lnTo>
                  <a:pt x="16860" y="442"/>
                </a:lnTo>
                <a:lnTo>
                  <a:pt x="16597" y="397"/>
                </a:lnTo>
                <a:lnTo>
                  <a:pt x="16330" y="354"/>
                </a:lnTo>
                <a:lnTo>
                  <a:pt x="16060" y="313"/>
                </a:lnTo>
                <a:lnTo>
                  <a:pt x="15787" y="275"/>
                </a:lnTo>
                <a:lnTo>
                  <a:pt x="15511" y="239"/>
                </a:lnTo>
                <a:lnTo>
                  <a:pt x="15233" y="206"/>
                </a:lnTo>
                <a:lnTo>
                  <a:pt x="14952" y="175"/>
                </a:lnTo>
                <a:lnTo>
                  <a:pt x="14669" y="146"/>
                </a:lnTo>
                <a:lnTo>
                  <a:pt x="14384" y="120"/>
                </a:lnTo>
                <a:lnTo>
                  <a:pt x="14098" y="97"/>
                </a:lnTo>
                <a:lnTo>
                  <a:pt x="13809" y="76"/>
                </a:lnTo>
                <a:lnTo>
                  <a:pt x="13519" y="58"/>
                </a:lnTo>
                <a:lnTo>
                  <a:pt x="13228" y="42"/>
                </a:lnTo>
                <a:lnTo>
                  <a:pt x="12936" y="28"/>
                </a:lnTo>
                <a:lnTo>
                  <a:pt x="12643" y="17"/>
                </a:lnTo>
                <a:lnTo>
                  <a:pt x="12349" y="9"/>
                </a:lnTo>
                <a:lnTo>
                  <a:pt x="12055" y="4"/>
                </a:lnTo>
                <a:lnTo>
                  <a:pt x="12055" y="4"/>
                </a:lnTo>
                <a:lnTo>
                  <a:pt x="11766" y="9"/>
                </a:lnTo>
                <a:lnTo>
                  <a:pt x="11477" y="17"/>
                </a:lnTo>
                <a:lnTo>
                  <a:pt x="11189" y="28"/>
                </a:lnTo>
                <a:lnTo>
                  <a:pt x="10902" y="41"/>
                </a:lnTo>
                <a:lnTo>
                  <a:pt x="10616" y="56"/>
                </a:lnTo>
                <a:lnTo>
                  <a:pt x="10332" y="74"/>
                </a:lnTo>
                <a:lnTo>
                  <a:pt x="10048" y="94"/>
                </a:lnTo>
                <a:lnTo>
                  <a:pt x="9766" y="117"/>
                </a:lnTo>
                <a:lnTo>
                  <a:pt x="9486" y="142"/>
                </a:lnTo>
                <a:lnTo>
                  <a:pt x="9208" y="170"/>
                </a:lnTo>
                <a:lnTo>
                  <a:pt x="8932" y="199"/>
                </a:lnTo>
                <a:lnTo>
                  <a:pt x="8658" y="232"/>
                </a:lnTo>
                <a:lnTo>
                  <a:pt x="8387" y="266"/>
                </a:lnTo>
                <a:lnTo>
                  <a:pt x="8118" y="303"/>
                </a:lnTo>
                <a:lnTo>
                  <a:pt x="7852" y="343"/>
                </a:lnTo>
                <a:lnTo>
                  <a:pt x="7589" y="384"/>
                </a:lnTo>
                <a:lnTo>
                  <a:pt x="7329" y="428"/>
                </a:lnTo>
                <a:lnTo>
                  <a:pt x="7072" y="474"/>
                </a:lnTo>
                <a:lnTo>
                  <a:pt x="6819" y="522"/>
                </a:lnTo>
                <a:lnTo>
                  <a:pt x="6569" y="573"/>
                </a:lnTo>
                <a:lnTo>
                  <a:pt x="6324" y="625"/>
                </a:lnTo>
                <a:lnTo>
                  <a:pt x="6082" y="680"/>
                </a:lnTo>
                <a:lnTo>
                  <a:pt x="5844" y="736"/>
                </a:lnTo>
                <a:lnTo>
                  <a:pt x="5610" y="795"/>
                </a:lnTo>
                <a:lnTo>
                  <a:pt x="5381" y="856"/>
                </a:lnTo>
                <a:lnTo>
                  <a:pt x="5156" y="919"/>
                </a:lnTo>
                <a:lnTo>
                  <a:pt x="4936" y="983"/>
                </a:lnTo>
                <a:lnTo>
                  <a:pt x="4720" y="1050"/>
                </a:lnTo>
                <a:lnTo>
                  <a:pt x="4510" y="1118"/>
                </a:lnTo>
                <a:lnTo>
                  <a:pt x="4304" y="1188"/>
                </a:lnTo>
                <a:lnTo>
                  <a:pt x="4104" y="1260"/>
                </a:lnTo>
                <a:lnTo>
                  <a:pt x="3909" y="1333"/>
                </a:lnTo>
                <a:lnTo>
                  <a:pt x="3719" y="1408"/>
                </a:lnTo>
                <a:lnTo>
                  <a:pt x="3535" y="1485"/>
                </a:lnTo>
                <a:lnTo>
                  <a:pt x="3357" y="1563"/>
                </a:lnTo>
                <a:lnTo>
                  <a:pt x="3184" y="1643"/>
                </a:lnTo>
                <a:lnTo>
                  <a:pt x="3018" y="1725"/>
                </a:lnTo>
                <a:lnTo>
                  <a:pt x="2857" y="1807"/>
                </a:lnTo>
                <a:lnTo>
                  <a:pt x="2702" y="1891"/>
                </a:lnTo>
                <a:lnTo>
                  <a:pt x="2554" y="1977"/>
                </a:lnTo>
                <a:lnTo>
                  <a:pt x="2411" y="2063"/>
                </a:lnTo>
                <a:lnTo>
                  <a:pt x="2276" y="2151"/>
                </a:lnTo>
                <a:lnTo>
                  <a:pt x="2146" y="2240"/>
                </a:lnTo>
                <a:lnTo>
                  <a:pt x="2023" y="2330"/>
                </a:lnTo>
                <a:lnTo>
                  <a:pt x="1907" y="2421"/>
                </a:lnTo>
                <a:lnTo>
                  <a:pt x="1797" y="2513"/>
                </a:lnTo>
                <a:lnTo>
                  <a:pt x="1694" y="2606"/>
                </a:lnTo>
                <a:lnTo>
                  <a:pt x="1598" y="2700"/>
                </a:lnTo>
                <a:lnTo>
                  <a:pt x="1509" y="2795"/>
                </a:lnTo>
                <a:lnTo>
                  <a:pt x="1427" y="2890"/>
                </a:lnTo>
                <a:lnTo>
                  <a:pt x="1352" y="2986"/>
                </a:lnTo>
                <a:lnTo>
                  <a:pt x="1283" y="3083"/>
                </a:lnTo>
                <a:lnTo>
                  <a:pt x="1222" y="3180"/>
                </a:lnTo>
                <a:lnTo>
                  <a:pt x="1168" y="3277"/>
                </a:lnTo>
                <a:lnTo>
                  <a:pt x="1121" y="3376"/>
                </a:lnTo>
                <a:lnTo>
                  <a:pt x="1082" y="3474"/>
                </a:lnTo>
                <a:lnTo>
                  <a:pt x="1049" y="3573"/>
                </a:lnTo>
                <a:lnTo>
                  <a:pt x="1024" y="3672"/>
                </a:lnTo>
                <a:lnTo>
                  <a:pt x="1006" y="3771"/>
                </a:lnTo>
                <a:lnTo>
                  <a:pt x="995" y="3871"/>
                </a:lnTo>
                <a:lnTo>
                  <a:pt x="991" y="3970"/>
                </a:lnTo>
                <a:lnTo>
                  <a:pt x="0" y="3970"/>
                </a:lnTo>
              </a:path>
              <a:path w="12056" h="3971">
                <a:moveTo>
                  <a:pt x="0" y="3970"/>
                </a:moveTo>
                <a:lnTo>
                  <a:pt x="4" y="3869"/>
                </a:lnTo>
                <a:lnTo>
                  <a:pt x="15" y="3769"/>
                </a:lnTo>
                <a:lnTo>
                  <a:pt x="33" y="3669"/>
                </a:lnTo>
                <a:lnTo>
                  <a:pt x="59" y="3568"/>
                </a:lnTo>
                <a:lnTo>
                  <a:pt x="93" y="3468"/>
                </a:lnTo>
                <a:lnTo>
                  <a:pt x="133" y="3369"/>
                </a:lnTo>
                <a:lnTo>
                  <a:pt x="181" y="3270"/>
                </a:lnTo>
                <a:lnTo>
                  <a:pt x="237" y="3171"/>
                </a:lnTo>
                <a:lnTo>
                  <a:pt x="299" y="3073"/>
                </a:lnTo>
                <a:lnTo>
                  <a:pt x="369" y="2975"/>
                </a:lnTo>
                <a:lnTo>
                  <a:pt x="446" y="2878"/>
                </a:lnTo>
                <a:lnTo>
                  <a:pt x="530" y="2782"/>
                </a:lnTo>
                <a:lnTo>
                  <a:pt x="621" y="2686"/>
                </a:lnTo>
                <a:lnTo>
                  <a:pt x="720" y="2591"/>
                </a:lnTo>
                <a:lnTo>
                  <a:pt x="825" y="2497"/>
                </a:lnTo>
                <a:lnTo>
                  <a:pt x="937" y="2404"/>
                </a:lnTo>
                <a:lnTo>
                  <a:pt x="1056" y="2312"/>
                </a:lnTo>
                <a:lnTo>
                  <a:pt x="1181" y="2222"/>
                </a:lnTo>
                <a:lnTo>
                  <a:pt x="1314" y="2132"/>
                </a:lnTo>
                <a:lnTo>
                  <a:pt x="1452" y="2043"/>
                </a:lnTo>
                <a:lnTo>
                  <a:pt x="1598" y="1956"/>
                </a:lnTo>
                <a:lnTo>
                  <a:pt x="1750" y="1870"/>
                </a:lnTo>
                <a:lnTo>
                  <a:pt x="1908" y="1785"/>
                </a:lnTo>
                <a:lnTo>
                  <a:pt x="2072" y="1702"/>
                </a:lnTo>
                <a:lnTo>
                  <a:pt x="2242" y="1620"/>
                </a:lnTo>
                <a:lnTo>
                  <a:pt x="2418" y="1540"/>
                </a:lnTo>
                <a:lnTo>
                  <a:pt x="2601" y="1461"/>
                </a:lnTo>
                <a:lnTo>
                  <a:pt x="2789" y="1384"/>
                </a:lnTo>
                <a:lnTo>
                  <a:pt x="2982" y="1309"/>
                </a:lnTo>
                <a:lnTo>
                  <a:pt x="3181" y="1235"/>
                </a:lnTo>
                <a:lnTo>
                  <a:pt x="3386" y="1163"/>
                </a:lnTo>
                <a:lnTo>
                  <a:pt x="3595" y="1093"/>
                </a:lnTo>
                <a:lnTo>
                  <a:pt x="3810" y="1024"/>
                </a:lnTo>
                <a:lnTo>
                  <a:pt x="4030" y="958"/>
                </a:lnTo>
                <a:lnTo>
                  <a:pt x="4254" y="893"/>
                </a:lnTo>
                <a:lnTo>
                  <a:pt x="4484" y="831"/>
                </a:lnTo>
                <a:lnTo>
                  <a:pt x="4717" y="770"/>
                </a:lnTo>
                <a:lnTo>
                  <a:pt x="4956" y="712"/>
                </a:lnTo>
                <a:lnTo>
                  <a:pt x="5198" y="655"/>
                </a:lnTo>
                <a:lnTo>
                  <a:pt x="5445" y="601"/>
                </a:lnTo>
                <a:lnTo>
                  <a:pt x="5695" y="549"/>
                </a:lnTo>
                <a:lnTo>
                  <a:pt x="5949" y="499"/>
                </a:lnTo>
                <a:lnTo>
                  <a:pt x="6207" y="451"/>
                </a:lnTo>
                <a:lnTo>
                  <a:pt x="6468" y="406"/>
                </a:lnTo>
                <a:lnTo>
                  <a:pt x="6733" y="363"/>
                </a:lnTo>
                <a:lnTo>
                  <a:pt x="7001" y="322"/>
                </a:lnTo>
                <a:lnTo>
                  <a:pt x="7271" y="283"/>
                </a:lnTo>
                <a:lnTo>
                  <a:pt x="7544" y="247"/>
                </a:lnTo>
                <a:lnTo>
                  <a:pt x="7820" y="213"/>
                </a:lnTo>
                <a:lnTo>
                  <a:pt x="8099" y="182"/>
                </a:lnTo>
                <a:lnTo>
                  <a:pt x="8379" y="153"/>
                </a:lnTo>
                <a:lnTo>
                  <a:pt x="8662" y="127"/>
                </a:lnTo>
                <a:lnTo>
                  <a:pt x="8946" y="103"/>
                </a:lnTo>
                <a:lnTo>
                  <a:pt x="9232" y="81"/>
                </a:lnTo>
                <a:lnTo>
                  <a:pt x="9520" y="62"/>
                </a:lnTo>
                <a:lnTo>
                  <a:pt x="9809" y="46"/>
                </a:lnTo>
                <a:lnTo>
                  <a:pt x="10099" y="32"/>
                </a:lnTo>
                <a:lnTo>
                  <a:pt x="10390" y="20"/>
                </a:lnTo>
                <a:lnTo>
                  <a:pt x="10681" y="11"/>
                </a:lnTo>
                <a:lnTo>
                  <a:pt x="10974" y="5"/>
                </a:lnTo>
                <a:lnTo>
                  <a:pt x="11266" y="1"/>
                </a:lnTo>
                <a:lnTo>
                  <a:pt x="11559" y="0"/>
                </a:lnTo>
                <a:lnTo>
                  <a:pt x="11559" y="0"/>
                </a:lnTo>
                <a:lnTo>
                  <a:pt x="11592" y="0"/>
                </a:lnTo>
                <a:lnTo>
                  <a:pt x="11625" y="0"/>
                </a:lnTo>
                <a:lnTo>
                  <a:pt x="11658" y="0"/>
                </a:lnTo>
                <a:lnTo>
                  <a:pt x="11691" y="0"/>
                </a:lnTo>
                <a:lnTo>
                  <a:pt x="11724" y="0"/>
                </a:lnTo>
                <a:lnTo>
                  <a:pt x="11757" y="1"/>
                </a:lnTo>
                <a:lnTo>
                  <a:pt x="11790" y="1"/>
                </a:lnTo>
                <a:lnTo>
                  <a:pt x="11824" y="1"/>
                </a:lnTo>
                <a:lnTo>
                  <a:pt x="11857" y="1"/>
                </a:lnTo>
                <a:lnTo>
                  <a:pt x="11890" y="2"/>
                </a:lnTo>
                <a:lnTo>
                  <a:pt x="11923" y="2"/>
                </a:lnTo>
                <a:lnTo>
                  <a:pt x="11956" y="2"/>
                </a:lnTo>
                <a:lnTo>
                  <a:pt x="11989" y="3"/>
                </a:lnTo>
                <a:lnTo>
                  <a:pt x="12022" y="3"/>
                </a:lnTo>
                <a:lnTo>
                  <a:pt x="12055" y="4"/>
                </a:lnTo>
                <a:lnTo>
                  <a:pt x="12055" y="4"/>
                </a:lnTo>
                <a:lnTo>
                  <a:pt x="11766" y="9"/>
                </a:lnTo>
                <a:lnTo>
                  <a:pt x="11477" y="17"/>
                </a:lnTo>
                <a:lnTo>
                  <a:pt x="11189" y="28"/>
                </a:lnTo>
                <a:lnTo>
                  <a:pt x="10902" y="41"/>
                </a:lnTo>
                <a:lnTo>
                  <a:pt x="10616" y="56"/>
                </a:lnTo>
                <a:lnTo>
                  <a:pt x="10332" y="74"/>
                </a:lnTo>
                <a:lnTo>
                  <a:pt x="10048" y="94"/>
                </a:lnTo>
                <a:lnTo>
                  <a:pt x="9766" y="117"/>
                </a:lnTo>
                <a:lnTo>
                  <a:pt x="9486" y="142"/>
                </a:lnTo>
                <a:lnTo>
                  <a:pt x="9208" y="170"/>
                </a:lnTo>
                <a:lnTo>
                  <a:pt x="8932" y="199"/>
                </a:lnTo>
                <a:lnTo>
                  <a:pt x="8658" y="232"/>
                </a:lnTo>
                <a:lnTo>
                  <a:pt x="8387" y="266"/>
                </a:lnTo>
                <a:lnTo>
                  <a:pt x="8118" y="303"/>
                </a:lnTo>
                <a:lnTo>
                  <a:pt x="7852" y="343"/>
                </a:lnTo>
                <a:lnTo>
                  <a:pt x="7589" y="384"/>
                </a:lnTo>
                <a:lnTo>
                  <a:pt x="7329" y="428"/>
                </a:lnTo>
                <a:lnTo>
                  <a:pt x="7072" y="474"/>
                </a:lnTo>
                <a:lnTo>
                  <a:pt x="6819" y="522"/>
                </a:lnTo>
                <a:lnTo>
                  <a:pt x="6569" y="573"/>
                </a:lnTo>
                <a:lnTo>
                  <a:pt x="6324" y="625"/>
                </a:lnTo>
                <a:lnTo>
                  <a:pt x="6082" y="680"/>
                </a:lnTo>
                <a:lnTo>
                  <a:pt x="5844" y="736"/>
                </a:lnTo>
                <a:lnTo>
                  <a:pt x="5610" y="795"/>
                </a:lnTo>
                <a:lnTo>
                  <a:pt x="5381" y="856"/>
                </a:lnTo>
                <a:lnTo>
                  <a:pt x="5156" y="919"/>
                </a:lnTo>
                <a:lnTo>
                  <a:pt x="4936" y="983"/>
                </a:lnTo>
                <a:lnTo>
                  <a:pt x="4720" y="1050"/>
                </a:lnTo>
                <a:lnTo>
                  <a:pt x="4510" y="1118"/>
                </a:lnTo>
                <a:lnTo>
                  <a:pt x="4304" y="1188"/>
                </a:lnTo>
                <a:lnTo>
                  <a:pt x="4104" y="1260"/>
                </a:lnTo>
                <a:lnTo>
                  <a:pt x="3909" y="1333"/>
                </a:lnTo>
                <a:lnTo>
                  <a:pt x="3719" y="1408"/>
                </a:lnTo>
                <a:lnTo>
                  <a:pt x="3535" y="1485"/>
                </a:lnTo>
                <a:lnTo>
                  <a:pt x="3357" y="1563"/>
                </a:lnTo>
                <a:lnTo>
                  <a:pt x="3184" y="1643"/>
                </a:lnTo>
                <a:lnTo>
                  <a:pt x="3018" y="1725"/>
                </a:lnTo>
                <a:lnTo>
                  <a:pt x="2857" y="1807"/>
                </a:lnTo>
                <a:lnTo>
                  <a:pt x="2702" y="1891"/>
                </a:lnTo>
                <a:lnTo>
                  <a:pt x="2554" y="1977"/>
                </a:lnTo>
                <a:lnTo>
                  <a:pt x="2411" y="2063"/>
                </a:lnTo>
                <a:lnTo>
                  <a:pt x="2276" y="2151"/>
                </a:lnTo>
                <a:lnTo>
                  <a:pt x="2146" y="2240"/>
                </a:lnTo>
                <a:lnTo>
                  <a:pt x="2023" y="2330"/>
                </a:lnTo>
                <a:lnTo>
                  <a:pt x="1907" y="2421"/>
                </a:lnTo>
                <a:lnTo>
                  <a:pt x="1797" y="2513"/>
                </a:lnTo>
                <a:lnTo>
                  <a:pt x="1694" y="2606"/>
                </a:lnTo>
                <a:lnTo>
                  <a:pt x="1598" y="2700"/>
                </a:lnTo>
                <a:lnTo>
                  <a:pt x="1509" y="2795"/>
                </a:lnTo>
                <a:lnTo>
                  <a:pt x="1427" y="2890"/>
                </a:lnTo>
                <a:lnTo>
                  <a:pt x="1352" y="2986"/>
                </a:lnTo>
                <a:lnTo>
                  <a:pt x="1283" y="3083"/>
                </a:lnTo>
                <a:lnTo>
                  <a:pt x="1222" y="3180"/>
                </a:lnTo>
                <a:lnTo>
                  <a:pt x="1168" y="3277"/>
                </a:lnTo>
                <a:lnTo>
                  <a:pt x="1121" y="3376"/>
                </a:lnTo>
                <a:lnTo>
                  <a:pt x="1082" y="3474"/>
                </a:lnTo>
                <a:lnTo>
                  <a:pt x="1049" y="3573"/>
                </a:lnTo>
                <a:lnTo>
                  <a:pt x="1024" y="3672"/>
                </a:lnTo>
                <a:lnTo>
                  <a:pt x="1006" y="3771"/>
                </a:lnTo>
                <a:lnTo>
                  <a:pt x="995" y="3871"/>
                </a:lnTo>
                <a:lnTo>
                  <a:pt x="991" y="3970"/>
                </a:lnTo>
                <a:lnTo>
                  <a:pt x="0" y="3970"/>
                </a:lnTo>
              </a:path>
            </a:pathLst>
          </a:custGeom>
          <a:solidFill>
            <a:srgbClr val="c3260c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TextShape 2"/>
          <p:cNvSpPr txBox="1"/>
          <p:nvPr/>
        </p:nvSpPr>
        <p:spPr>
          <a:xfrm>
            <a:off x="304920" y="457200"/>
            <a:ext cx="8686800" cy="149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40" name="CustomShape 3"/>
          <p:cNvSpPr/>
          <p:nvPr/>
        </p:nvSpPr>
        <p:spPr>
          <a:xfrm>
            <a:off x="357120" y="571680"/>
            <a:ext cx="8429760" cy="1214280"/>
          </a:xfrm>
          <a:custGeom>
            <a:avLst/>
            <a:gdLst/>
            <a:ahLst/>
            <a:rect l="0" t="0" r="r" b="b"/>
            <a:pathLst>
              <a:path w="23418" h="3375">
                <a:moveTo>
                  <a:pt x="562" y="0"/>
                </a:moveTo>
                <a:cubicBezTo>
                  <a:pt x="281" y="0"/>
                  <a:pt x="0" y="281"/>
                  <a:pt x="0" y="562"/>
                </a:cubicBezTo>
                <a:lnTo>
                  <a:pt x="0" y="2811"/>
                </a:lnTo>
                <a:cubicBezTo>
                  <a:pt x="0" y="3092"/>
                  <a:pt x="281" y="3374"/>
                  <a:pt x="562" y="3374"/>
                </a:cubicBezTo>
                <a:lnTo>
                  <a:pt x="22854" y="3374"/>
                </a:lnTo>
                <a:cubicBezTo>
                  <a:pt x="23135" y="3374"/>
                  <a:pt x="23417" y="3092"/>
                  <a:pt x="23417" y="2811"/>
                </a:cubicBezTo>
                <a:lnTo>
                  <a:pt x="23417" y="562"/>
                </a:lnTo>
                <a:cubicBezTo>
                  <a:pt x="23417" y="281"/>
                  <a:pt x="23135" y="0"/>
                  <a:pt x="22854" y="0"/>
                </a:cubicBezTo>
                <a:lnTo>
                  <a:pt x="562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Monotype Corsiva"/>
                <a:ea typeface="Times New Roman"/>
              </a:rPr>
              <a:t>Местный бюджет</a:t>
            </a:r>
            <a:r>
              <a:rPr lang="ru-RU" sz="2000" spc="-1">
                <a:latin typeface="Monotype Corsiva"/>
                <a:ea typeface="Times New Roman"/>
              </a:rPr>
              <a:t> - форма образования и расходования денежных средств, предназначенных для финансового обеспечения задач и функций органов местного самоуправления.</a:t>
            </a:r>
            <a:endParaRPr/>
          </a:p>
        </p:txBody>
      </p:sp>
      <p:sp>
        <p:nvSpPr>
          <p:cNvPr id="241" name="CustomShape 4"/>
          <p:cNvSpPr/>
          <p:nvPr/>
        </p:nvSpPr>
        <p:spPr>
          <a:xfrm>
            <a:off x="0" y="0"/>
            <a:ext cx="639720" cy="3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5"/>
          <p:cNvSpPr/>
          <p:nvPr/>
        </p:nvSpPr>
        <p:spPr>
          <a:xfrm>
            <a:off x="857160" y="1928880"/>
            <a:ext cx="3357720" cy="3000240"/>
          </a:xfrm>
          <a:custGeom>
            <a:avLst/>
            <a:gdLst/>
            <a:ahLst/>
            <a:rect l="0" t="0" r="r" b="b"/>
            <a:pathLst>
              <a:path w="9329" h="8336">
                <a:moveTo>
                  <a:pt x="1389" y="0"/>
                </a:moveTo>
                <a:cubicBezTo>
                  <a:pt x="694" y="0"/>
                  <a:pt x="0" y="694"/>
                  <a:pt x="0" y="1389"/>
                </a:cubicBezTo>
                <a:lnTo>
                  <a:pt x="0" y="6945"/>
                </a:lnTo>
                <a:cubicBezTo>
                  <a:pt x="0" y="7640"/>
                  <a:pt x="694" y="8335"/>
                  <a:pt x="1389" y="8335"/>
                </a:cubicBezTo>
                <a:lnTo>
                  <a:pt x="7938" y="8335"/>
                </a:lnTo>
                <a:cubicBezTo>
                  <a:pt x="8633" y="8335"/>
                  <a:pt x="9328" y="7640"/>
                  <a:pt x="9328" y="6945"/>
                </a:cubicBezTo>
                <a:lnTo>
                  <a:pt x="9328" y="1389"/>
                </a:lnTo>
                <a:cubicBezTo>
                  <a:pt x="9328" y="694"/>
                  <a:pt x="8633" y="0"/>
                  <a:pt x="7938" y="0"/>
                </a:cubicBezTo>
                <a:lnTo>
                  <a:pt x="1389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i="1" lang="ru-RU" sz="1800" spc="-1">
                <a:latin typeface="Monotype Corsiva"/>
                <a:ea typeface="Times New Roman"/>
              </a:rPr>
              <a:t>Доходы бюджета</a:t>
            </a:r>
            <a:r>
              <a:rPr lang="ru-RU" sz="1800" spc="-1">
                <a:latin typeface="Monotype Corsiva"/>
                <a:ea typeface="Times New Roman"/>
              </a:rPr>
              <a:t> - поступающие в бюджет денежные средства, в виде налоговых, неналоговых и безвозмездных поступлений. </a:t>
            </a:r>
            <a:endParaRPr/>
          </a:p>
        </p:txBody>
      </p:sp>
      <p:sp>
        <p:nvSpPr>
          <p:cNvPr id="243" name="CustomShape 6"/>
          <p:cNvSpPr/>
          <p:nvPr/>
        </p:nvSpPr>
        <p:spPr>
          <a:xfrm>
            <a:off x="0" y="0"/>
            <a:ext cx="639720" cy="3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7"/>
          <p:cNvSpPr/>
          <p:nvPr/>
        </p:nvSpPr>
        <p:spPr>
          <a:xfrm>
            <a:off x="4572000" y="2000160"/>
            <a:ext cx="3714840" cy="2928960"/>
          </a:xfrm>
          <a:custGeom>
            <a:avLst/>
            <a:gdLst/>
            <a:ahLst/>
            <a:rect l="0" t="0" r="r" b="b"/>
            <a:pathLst>
              <a:path w="10321" h="8138">
                <a:moveTo>
                  <a:pt x="1356" y="0"/>
                </a:moveTo>
                <a:cubicBezTo>
                  <a:pt x="678" y="0"/>
                  <a:pt x="0" y="678"/>
                  <a:pt x="0" y="1356"/>
                </a:cubicBezTo>
                <a:lnTo>
                  <a:pt x="0" y="6780"/>
                </a:lnTo>
                <a:cubicBezTo>
                  <a:pt x="0" y="7458"/>
                  <a:pt x="678" y="8137"/>
                  <a:pt x="1356" y="8137"/>
                </a:cubicBezTo>
                <a:lnTo>
                  <a:pt x="8963" y="8137"/>
                </a:lnTo>
                <a:cubicBezTo>
                  <a:pt x="9641" y="8137"/>
                  <a:pt x="10320" y="7458"/>
                  <a:pt x="10320" y="6780"/>
                </a:cubicBezTo>
                <a:lnTo>
                  <a:pt x="10320" y="1356"/>
                </a:lnTo>
                <a:cubicBezTo>
                  <a:pt x="10320" y="678"/>
                  <a:pt x="9641" y="0"/>
                  <a:pt x="8963" y="0"/>
                </a:cubicBezTo>
                <a:lnTo>
                  <a:pt x="1356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i="1" lang="ru-RU" sz="1800" spc="-1">
                <a:latin typeface="Monotype Corsiva"/>
              </a:rPr>
              <a:t>Расходы бюджета</a:t>
            </a:r>
            <a:r>
              <a:rPr lang="ru-RU" sz="1800" spc="-1">
                <a:latin typeface="Monotype Corsiva"/>
              </a:rPr>
              <a:t> - денежные средства, направляемые на финансовое обеспечение задач и функций органов местного самоуправления</a:t>
            </a:r>
            <a:r>
              <a:rPr lang="en-US" sz="1800" spc="-1">
                <a:latin typeface="Monotype Corsiva"/>
              </a:rPr>
              <a:t> (</a:t>
            </a:r>
            <a:r>
              <a:rPr lang="ru-RU" sz="1800" spc="-1">
                <a:latin typeface="Monotype Corsiva"/>
              </a:rPr>
              <a:t>финансовое обеспечение муниципальных учреждений, дорожное хозяйство, ЖКХ  и др.</a:t>
            </a:r>
            <a:r>
              <a:rPr lang="en-US" sz="1800" spc="-1">
                <a:latin typeface="Monotype Corsiva"/>
              </a:rPr>
              <a:t>).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800" spc="-1">
                <a:latin typeface="Monotype Corsiva"/>
              </a:rPr>
              <a:t> </a:t>
            </a:r>
            <a:endParaRPr/>
          </a:p>
        </p:txBody>
      </p:sp>
      <p:sp>
        <p:nvSpPr>
          <p:cNvPr id="245" name="CustomShape 8"/>
          <p:cNvSpPr/>
          <p:nvPr/>
        </p:nvSpPr>
        <p:spPr>
          <a:xfrm>
            <a:off x="285840" y="3571920"/>
            <a:ext cx="8715240" cy="1428840"/>
          </a:xfrm>
          <a:custGeom>
            <a:avLst/>
            <a:gdLst/>
            <a:ahLst/>
            <a:rect l="0" t="0" r="r" b="b"/>
            <a:pathLst>
              <a:path w="23778" h="3971">
                <a:moveTo>
                  <a:pt x="0" y="0"/>
                </a:moveTo>
                <a:lnTo>
                  <a:pt x="4" y="101"/>
                </a:lnTo>
                <a:lnTo>
                  <a:pt x="15" y="201"/>
                </a:lnTo>
                <a:lnTo>
                  <a:pt x="33" y="301"/>
                </a:lnTo>
                <a:lnTo>
                  <a:pt x="58" y="402"/>
                </a:lnTo>
                <a:lnTo>
                  <a:pt x="91" y="502"/>
                </a:lnTo>
                <a:lnTo>
                  <a:pt x="131" y="601"/>
                </a:lnTo>
                <a:lnTo>
                  <a:pt x="178" y="700"/>
                </a:lnTo>
                <a:lnTo>
                  <a:pt x="233" y="799"/>
                </a:lnTo>
                <a:lnTo>
                  <a:pt x="294" y="897"/>
                </a:lnTo>
                <a:lnTo>
                  <a:pt x="363" y="995"/>
                </a:lnTo>
                <a:lnTo>
                  <a:pt x="438" y="1092"/>
                </a:lnTo>
                <a:lnTo>
                  <a:pt x="521" y="1188"/>
                </a:lnTo>
                <a:lnTo>
                  <a:pt x="611" y="1284"/>
                </a:lnTo>
                <a:lnTo>
                  <a:pt x="707" y="1379"/>
                </a:lnTo>
                <a:lnTo>
                  <a:pt x="811" y="1473"/>
                </a:lnTo>
                <a:lnTo>
                  <a:pt x="921" y="1566"/>
                </a:lnTo>
                <a:lnTo>
                  <a:pt x="1037" y="1658"/>
                </a:lnTo>
                <a:lnTo>
                  <a:pt x="1161" y="1748"/>
                </a:lnTo>
                <a:lnTo>
                  <a:pt x="1291" y="1838"/>
                </a:lnTo>
                <a:lnTo>
                  <a:pt x="1427" y="1927"/>
                </a:lnTo>
                <a:lnTo>
                  <a:pt x="1570" y="2014"/>
                </a:lnTo>
                <a:lnTo>
                  <a:pt x="1719" y="2100"/>
                </a:lnTo>
                <a:lnTo>
                  <a:pt x="1875" y="2185"/>
                </a:lnTo>
                <a:lnTo>
                  <a:pt x="2036" y="2268"/>
                </a:lnTo>
                <a:lnTo>
                  <a:pt x="2204" y="2350"/>
                </a:lnTo>
                <a:lnTo>
                  <a:pt x="2377" y="2430"/>
                </a:lnTo>
                <a:lnTo>
                  <a:pt x="2556" y="2509"/>
                </a:lnTo>
                <a:lnTo>
                  <a:pt x="2741" y="2586"/>
                </a:lnTo>
                <a:lnTo>
                  <a:pt x="2931" y="2661"/>
                </a:lnTo>
                <a:lnTo>
                  <a:pt x="3126" y="2735"/>
                </a:lnTo>
                <a:lnTo>
                  <a:pt x="3327" y="2807"/>
                </a:lnTo>
                <a:lnTo>
                  <a:pt x="3533" y="2877"/>
                </a:lnTo>
                <a:lnTo>
                  <a:pt x="3744" y="2946"/>
                </a:lnTo>
                <a:lnTo>
                  <a:pt x="3960" y="3012"/>
                </a:lnTo>
                <a:lnTo>
                  <a:pt x="4181" y="3077"/>
                </a:lnTo>
                <a:lnTo>
                  <a:pt x="4406" y="3139"/>
                </a:lnTo>
                <a:lnTo>
                  <a:pt x="4636" y="3200"/>
                </a:lnTo>
                <a:lnTo>
                  <a:pt x="4870" y="3258"/>
                </a:lnTo>
                <a:lnTo>
                  <a:pt x="5109" y="3315"/>
                </a:lnTo>
                <a:lnTo>
                  <a:pt x="5351" y="3369"/>
                </a:lnTo>
                <a:lnTo>
                  <a:pt x="5597" y="3421"/>
                </a:lnTo>
                <a:lnTo>
                  <a:pt x="5847" y="3471"/>
                </a:lnTo>
                <a:lnTo>
                  <a:pt x="6100" y="3519"/>
                </a:lnTo>
                <a:lnTo>
                  <a:pt x="6357" y="3564"/>
                </a:lnTo>
                <a:lnTo>
                  <a:pt x="6617" y="3607"/>
                </a:lnTo>
                <a:lnTo>
                  <a:pt x="6880" y="3648"/>
                </a:lnTo>
                <a:lnTo>
                  <a:pt x="7146" y="3687"/>
                </a:lnTo>
                <a:lnTo>
                  <a:pt x="7415" y="3723"/>
                </a:lnTo>
                <a:lnTo>
                  <a:pt x="7686" y="3757"/>
                </a:lnTo>
                <a:lnTo>
                  <a:pt x="7959" y="3788"/>
                </a:lnTo>
                <a:lnTo>
                  <a:pt x="8235" y="3817"/>
                </a:lnTo>
                <a:lnTo>
                  <a:pt x="8513" y="3843"/>
                </a:lnTo>
                <a:lnTo>
                  <a:pt x="8792" y="3867"/>
                </a:lnTo>
                <a:lnTo>
                  <a:pt x="9073" y="3889"/>
                </a:lnTo>
                <a:lnTo>
                  <a:pt x="9356" y="3908"/>
                </a:lnTo>
                <a:lnTo>
                  <a:pt x="9640" y="3924"/>
                </a:lnTo>
                <a:lnTo>
                  <a:pt x="9925" y="3938"/>
                </a:lnTo>
                <a:lnTo>
                  <a:pt x="10211" y="3950"/>
                </a:lnTo>
                <a:lnTo>
                  <a:pt x="10497" y="3959"/>
                </a:lnTo>
                <a:lnTo>
                  <a:pt x="10785" y="3965"/>
                </a:lnTo>
                <a:lnTo>
                  <a:pt x="11072" y="3969"/>
                </a:lnTo>
                <a:lnTo>
                  <a:pt x="11360" y="3970"/>
                </a:lnTo>
                <a:lnTo>
                  <a:pt x="12353" y="3970"/>
                </a:lnTo>
                <a:lnTo>
                  <a:pt x="12641" y="3969"/>
                </a:lnTo>
                <a:lnTo>
                  <a:pt x="12929" y="3965"/>
                </a:lnTo>
                <a:lnTo>
                  <a:pt x="13217" y="3959"/>
                </a:lnTo>
                <a:lnTo>
                  <a:pt x="13504" y="3950"/>
                </a:lnTo>
                <a:lnTo>
                  <a:pt x="13791" y="3938"/>
                </a:lnTo>
                <a:lnTo>
                  <a:pt x="14076" y="3924"/>
                </a:lnTo>
                <a:lnTo>
                  <a:pt x="14360" y="3908"/>
                </a:lnTo>
                <a:lnTo>
                  <a:pt x="14643" y="3888"/>
                </a:lnTo>
                <a:lnTo>
                  <a:pt x="14925" y="3867"/>
                </a:lnTo>
                <a:lnTo>
                  <a:pt x="15205" y="3843"/>
                </a:lnTo>
                <a:lnTo>
                  <a:pt x="15483" y="3816"/>
                </a:lnTo>
                <a:lnTo>
                  <a:pt x="15759" y="3787"/>
                </a:lnTo>
                <a:lnTo>
                  <a:pt x="16033" y="3756"/>
                </a:lnTo>
                <a:lnTo>
                  <a:pt x="16305" y="3722"/>
                </a:lnTo>
                <a:lnTo>
                  <a:pt x="16574" y="3686"/>
                </a:lnTo>
                <a:lnTo>
                  <a:pt x="16840" y="3647"/>
                </a:lnTo>
                <a:lnTo>
                  <a:pt x="17103" y="3606"/>
                </a:lnTo>
                <a:lnTo>
                  <a:pt x="17364" y="3563"/>
                </a:lnTo>
                <a:lnTo>
                  <a:pt x="17621" y="3517"/>
                </a:lnTo>
                <a:lnTo>
                  <a:pt x="17874" y="3470"/>
                </a:lnTo>
                <a:lnTo>
                  <a:pt x="18125" y="3419"/>
                </a:lnTo>
                <a:lnTo>
                  <a:pt x="18371" y="3367"/>
                </a:lnTo>
                <a:lnTo>
                  <a:pt x="18614" y="3313"/>
                </a:lnTo>
                <a:lnTo>
                  <a:pt x="18852" y="3256"/>
                </a:lnTo>
                <a:lnTo>
                  <a:pt x="19086" y="3197"/>
                </a:lnTo>
                <a:lnTo>
                  <a:pt x="19316" y="3137"/>
                </a:lnTo>
                <a:lnTo>
                  <a:pt x="19542" y="3074"/>
                </a:lnTo>
                <a:lnTo>
                  <a:pt x="19763" y="3009"/>
                </a:lnTo>
                <a:lnTo>
                  <a:pt x="19979" y="2943"/>
                </a:lnTo>
                <a:lnTo>
                  <a:pt x="20190" y="2874"/>
                </a:lnTo>
                <a:lnTo>
                  <a:pt x="20396" y="2804"/>
                </a:lnTo>
                <a:lnTo>
                  <a:pt x="20597" y="2731"/>
                </a:lnTo>
                <a:lnTo>
                  <a:pt x="20793" y="2657"/>
                </a:lnTo>
                <a:lnTo>
                  <a:pt x="20983" y="2582"/>
                </a:lnTo>
                <a:lnTo>
                  <a:pt x="21168" y="2504"/>
                </a:lnTo>
                <a:lnTo>
                  <a:pt x="21347" y="2425"/>
                </a:lnTo>
                <a:lnTo>
                  <a:pt x="21520" y="2345"/>
                </a:lnTo>
                <a:lnTo>
                  <a:pt x="21687" y="2263"/>
                </a:lnTo>
                <a:lnTo>
                  <a:pt x="21849" y="2179"/>
                </a:lnTo>
                <a:lnTo>
                  <a:pt x="22004" y="2094"/>
                </a:lnTo>
                <a:lnTo>
                  <a:pt x="22153" y="2008"/>
                </a:lnTo>
                <a:lnTo>
                  <a:pt x="22295" y="1921"/>
                </a:lnTo>
                <a:lnTo>
                  <a:pt x="22432" y="1832"/>
                </a:lnTo>
                <a:lnTo>
                  <a:pt x="22561" y="1742"/>
                </a:lnTo>
                <a:lnTo>
                  <a:pt x="22684" y="1651"/>
                </a:lnTo>
                <a:lnTo>
                  <a:pt x="22801" y="1559"/>
                </a:lnTo>
                <a:lnTo>
                  <a:pt x="22911" y="1465"/>
                </a:lnTo>
                <a:lnTo>
                  <a:pt x="23014" y="1371"/>
                </a:lnTo>
                <a:lnTo>
                  <a:pt x="23110" y="1276"/>
                </a:lnTo>
                <a:lnTo>
                  <a:pt x="23199" y="1180"/>
                </a:lnTo>
                <a:lnTo>
                  <a:pt x="23281" y="1084"/>
                </a:lnTo>
                <a:lnTo>
                  <a:pt x="23777" y="1084"/>
                </a:lnTo>
                <a:lnTo>
                  <a:pt x="23218" y="0"/>
                </a:lnTo>
                <a:lnTo>
                  <a:pt x="21793" y="1084"/>
                </a:lnTo>
                <a:lnTo>
                  <a:pt x="22288" y="1084"/>
                </a:lnTo>
                <a:lnTo>
                  <a:pt x="22206" y="1181"/>
                </a:lnTo>
                <a:lnTo>
                  <a:pt x="22116" y="1277"/>
                </a:lnTo>
                <a:lnTo>
                  <a:pt x="22019" y="1373"/>
                </a:lnTo>
                <a:lnTo>
                  <a:pt x="21915" y="1467"/>
                </a:lnTo>
                <a:lnTo>
                  <a:pt x="21805" y="1561"/>
                </a:lnTo>
                <a:lnTo>
                  <a:pt x="21687" y="1654"/>
                </a:lnTo>
                <a:lnTo>
                  <a:pt x="21563" y="1745"/>
                </a:lnTo>
                <a:lnTo>
                  <a:pt x="21433" y="1836"/>
                </a:lnTo>
                <a:lnTo>
                  <a:pt x="21295" y="1925"/>
                </a:lnTo>
                <a:lnTo>
                  <a:pt x="21151" y="2013"/>
                </a:lnTo>
                <a:lnTo>
                  <a:pt x="21001" y="2100"/>
                </a:lnTo>
                <a:lnTo>
                  <a:pt x="20845" y="2185"/>
                </a:lnTo>
                <a:lnTo>
                  <a:pt x="20682" y="2269"/>
                </a:lnTo>
                <a:lnTo>
                  <a:pt x="20514" y="2351"/>
                </a:lnTo>
                <a:lnTo>
                  <a:pt x="20339" y="2432"/>
                </a:lnTo>
                <a:lnTo>
                  <a:pt x="20158" y="2511"/>
                </a:lnTo>
                <a:lnTo>
                  <a:pt x="19972" y="2589"/>
                </a:lnTo>
                <a:lnTo>
                  <a:pt x="19780" y="2665"/>
                </a:lnTo>
                <a:lnTo>
                  <a:pt x="19583" y="2739"/>
                </a:lnTo>
                <a:lnTo>
                  <a:pt x="19380" y="2812"/>
                </a:lnTo>
                <a:lnTo>
                  <a:pt x="19172" y="2882"/>
                </a:lnTo>
                <a:lnTo>
                  <a:pt x="18959" y="2951"/>
                </a:lnTo>
                <a:lnTo>
                  <a:pt x="18741" y="3018"/>
                </a:lnTo>
                <a:lnTo>
                  <a:pt x="18519" y="3083"/>
                </a:lnTo>
                <a:lnTo>
                  <a:pt x="18291" y="3145"/>
                </a:lnTo>
                <a:lnTo>
                  <a:pt x="18059" y="3206"/>
                </a:lnTo>
                <a:lnTo>
                  <a:pt x="17823" y="3265"/>
                </a:lnTo>
                <a:lnTo>
                  <a:pt x="17583" y="3321"/>
                </a:lnTo>
                <a:lnTo>
                  <a:pt x="17338" y="3376"/>
                </a:lnTo>
                <a:lnTo>
                  <a:pt x="17090" y="3428"/>
                </a:lnTo>
                <a:lnTo>
                  <a:pt x="16837" y="3478"/>
                </a:lnTo>
                <a:lnTo>
                  <a:pt x="16582" y="3526"/>
                </a:lnTo>
                <a:lnTo>
                  <a:pt x="16323" y="3571"/>
                </a:lnTo>
                <a:lnTo>
                  <a:pt x="16060" y="3614"/>
                </a:lnTo>
                <a:lnTo>
                  <a:pt x="15795" y="3655"/>
                </a:lnTo>
                <a:lnTo>
                  <a:pt x="15526" y="3693"/>
                </a:lnTo>
                <a:lnTo>
                  <a:pt x="15255" y="3729"/>
                </a:lnTo>
                <a:lnTo>
                  <a:pt x="14982" y="3763"/>
                </a:lnTo>
                <a:lnTo>
                  <a:pt x="14706" y="3794"/>
                </a:lnTo>
                <a:lnTo>
                  <a:pt x="14428" y="3822"/>
                </a:lnTo>
                <a:lnTo>
                  <a:pt x="14148" y="3849"/>
                </a:lnTo>
                <a:lnTo>
                  <a:pt x="13866" y="3872"/>
                </a:lnTo>
                <a:lnTo>
                  <a:pt x="13582" y="3893"/>
                </a:lnTo>
                <a:lnTo>
                  <a:pt x="13297" y="3912"/>
                </a:lnTo>
                <a:lnTo>
                  <a:pt x="13011" y="3928"/>
                </a:lnTo>
                <a:lnTo>
                  <a:pt x="12724" y="3941"/>
                </a:lnTo>
                <a:lnTo>
                  <a:pt x="12435" y="3952"/>
                </a:lnTo>
                <a:lnTo>
                  <a:pt x="12146" y="3960"/>
                </a:lnTo>
                <a:lnTo>
                  <a:pt x="11857" y="3966"/>
                </a:lnTo>
                <a:lnTo>
                  <a:pt x="11857" y="3966"/>
                </a:lnTo>
                <a:lnTo>
                  <a:pt x="11573" y="3961"/>
                </a:lnTo>
                <a:lnTo>
                  <a:pt x="11290" y="3953"/>
                </a:lnTo>
                <a:lnTo>
                  <a:pt x="11007" y="3942"/>
                </a:lnTo>
                <a:lnTo>
                  <a:pt x="10725" y="3929"/>
                </a:lnTo>
                <a:lnTo>
                  <a:pt x="10444" y="3914"/>
                </a:lnTo>
                <a:lnTo>
                  <a:pt x="10164" y="3896"/>
                </a:lnTo>
                <a:lnTo>
                  <a:pt x="9886" y="3875"/>
                </a:lnTo>
                <a:lnTo>
                  <a:pt x="9609" y="3852"/>
                </a:lnTo>
                <a:lnTo>
                  <a:pt x="9334" y="3827"/>
                </a:lnTo>
                <a:lnTo>
                  <a:pt x="9061" y="3800"/>
                </a:lnTo>
                <a:lnTo>
                  <a:pt x="8790" y="3770"/>
                </a:lnTo>
                <a:lnTo>
                  <a:pt x="8521" y="3737"/>
                </a:lnTo>
                <a:lnTo>
                  <a:pt x="8254" y="3703"/>
                </a:lnTo>
                <a:lnTo>
                  <a:pt x="7990" y="3666"/>
                </a:lnTo>
                <a:lnTo>
                  <a:pt x="7729" y="3626"/>
                </a:lnTo>
                <a:lnTo>
                  <a:pt x="7471" y="3585"/>
                </a:lnTo>
                <a:lnTo>
                  <a:pt x="7216" y="3541"/>
                </a:lnTo>
                <a:lnTo>
                  <a:pt x="6964" y="3495"/>
                </a:lnTo>
                <a:lnTo>
                  <a:pt x="6715" y="3447"/>
                </a:lnTo>
                <a:lnTo>
                  <a:pt x="6470" y="3396"/>
                </a:lnTo>
                <a:lnTo>
                  <a:pt x="6228" y="3344"/>
                </a:lnTo>
                <a:lnTo>
                  <a:pt x="5991" y="3289"/>
                </a:lnTo>
                <a:lnTo>
                  <a:pt x="5757" y="3232"/>
                </a:lnTo>
                <a:lnTo>
                  <a:pt x="5528" y="3174"/>
                </a:lnTo>
                <a:lnTo>
                  <a:pt x="5303" y="3113"/>
                </a:lnTo>
                <a:lnTo>
                  <a:pt x="5082" y="3050"/>
                </a:lnTo>
                <a:lnTo>
                  <a:pt x="4866" y="2986"/>
                </a:lnTo>
                <a:lnTo>
                  <a:pt x="4654" y="2919"/>
                </a:lnTo>
                <a:lnTo>
                  <a:pt x="4447" y="2851"/>
                </a:lnTo>
                <a:lnTo>
                  <a:pt x="4246" y="2781"/>
                </a:lnTo>
                <a:lnTo>
                  <a:pt x="4049" y="2709"/>
                </a:lnTo>
                <a:lnTo>
                  <a:pt x="3858" y="2636"/>
                </a:lnTo>
                <a:lnTo>
                  <a:pt x="3672" y="2560"/>
                </a:lnTo>
                <a:lnTo>
                  <a:pt x="3491" y="2484"/>
                </a:lnTo>
                <a:lnTo>
                  <a:pt x="3316" y="2405"/>
                </a:lnTo>
                <a:lnTo>
                  <a:pt x="3146" y="2326"/>
                </a:lnTo>
                <a:lnTo>
                  <a:pt x="2983" y="2244"/>
                </a:lnTo>
                <a:lnTo>
                  <a:pt x="2825" y="2162"/>
                </a:lnTo>
                <a:lnTo>
                  <a:pt x="2673" y="2078"/>
                </a:lnTo>
                <a:lnTo>
                  <a:pt x="2527" y="1992"/>
                </a:lnTo>
                <a:lnTo>
                  <a:pt x="2387" y="1906"/>
                </a:lnTo>
                <a:lnTo>
                  <a:pt x="2254" y="1818"/>
                </a:lnTo>
                <a:lnTo>
                  <a:pt x="2127" y="1729"/>
                </a:lnTo>
                <a:lnTo>
                  <a:pt x="2006" y="1639"/>
                </a:lnTo>
                <a:lnTo>
                  <a:pt x="1892" y="1548"/>
                </a:lnTo>
                <a:lnTo>
                  <a:pt x="1785" y="1456"/>
                </a:lnTo>
                <a:lnTo>
                  <a:pt x="1684" y="1363"/>
                </a:lnTo>
                <a:lnTo>
                  <a:pt x="1589" y="1269"/>
                </a:lnTo>
                <a:lnTo>
                  <a:pt x="1502" y="1175"/>
                </a:lnTo>
                <a:lnTo>
                  <a:pt x="1421" y="1080"/>
                </a:lnTo>
                <a:lnTo>
                  <a:pt x="1347" y="984"/>
                </a:lnTo>
                <a:lnTo>
                  <a:pt x="1280" y="887"/>
                </a:lnTo>
                <a:lnTo>
                  <a:pt x="1220" y="790"/>
                </a:lnTo>
                <a:lnTo>
                  <a:pt x="1167" y="692"/>
                </a:lnTo>
                <a:lnTo>
                  <a:pt x="1121" y="594"/>
                </a:lnTo>
                <a:lnTo>
                  <a:pt x="1082" y="496"/>
                </a:lnTo>
                <a:lnTo>
                  <a:pt x="1050" y="397"/>
                </a:lnTo>
                <a:lnTo>
                  <a:pt x="1025" y="298"/>
                </a:lnTo>
                <a:lnTo>
                  <a:pt x="1007" y="199"/>
                </a:lnTo>
                <a:lnTo>
                  <a:pt x="997" y="99"/>
                </a:lnTo>
                <a:lnTo>
                  <a:pt x="993" y="0"/>
                </a:lnTo>
                <a:lnTo>
                  <a:pt x="0" y="0"/>
                </a:lnTo>
              </a:path>
              <a:path w="12354" h="3971">
                <a:moveTo>
                  <a:pt x="0" y="0"/>
                </a:moveTo>
                <a:lnTo>
                  <a:pt x="4" y="101"/>
                </a:lnTo>
                <a:lnTo>
                  <a:pt x="15" y="201"/>
                </a:lnTo>
                <a:lnTo>
                  <a:pt x="33" y="301"/>
                </a:lnTo>
                <a:lnTo>
                  <a:pt x="58" y="402"/>
                </a:lnTo>
                <a:lnTo>
                  <a:pt x="91" y="502"/>
                </a:lnTo>
                <a:lnTo>
                  <a:pt x="131" y="601"/>
                </a:lnTo>
                <a:lnTo>
                  <a:pt x="178" y="700"/>
                </a:lnTo>
                <a:lnTo>
                  <a:pt x="233" y="799"/>
                </a:lnTo>
                <a:lnTo>
                  <a:pt x="294" y="897"/>
                </a:lnTo>
                <a:lnTo>
                  <a:pt x="363" y="995"/>
                </a:lnTo>
                <a:lnTo>
                  <a:pt x="438" y="1092"/>
                </a:lnTo>
                <a:lnTo>
                  <a:pt x="521" y="1188"/>
                </a:lnTo>
                <a:lnTo>
                  <a:pt x="611" y="1284"/>
                </a:lnTo>
                <a:lnTo>
                  <a:pt x="707" y="1379"/>
                </a:lnTo>
                <a:lnTo>
                  <a:pt x="811" y="1473"/>
                </a:lnTo>
                <a:lnTo>
                  <a:pt x="921" y="1566"/>
                </a:lnTo>
                <a:lnTo>
                  <a:pt x="1037" y="1658"/>
                </a:lnTo>
                <a:lnTo>
                  <a:pt x="1161" y="1748"/>
                </a:lnTo>
                <a:lnTo>
                  <a:pt x="1291" y="1838"/>
                </a:lnTo>
                <a:lnTo>
                  <a:pt x="1427" y="1927"/>
                </a:lnTo>
                <a:lnTo>
                  <a:pt x="1570" y="2014"/>
                </a:lnTo>
                <a:lnTo>
                  <a:pt x="1719" y="2100"/>
                </a:lnTo>
                <a:lnTo>
                  <a:pt x="1875" y="2185"/>
                </a:lnTo>
                <a:lnTo>
                  <a:pt x="2036" y="2268"/>
                </a:lnTo>
                <a:lnTo>
                  <a:pt x="2204" y="2350"/>
                </a:lnTo>
                <a:lnTo>
                  <a:pt x="2377" y="2430"/>
                </a:lnTo>
                <a:lnTo>
                  <a:pt x="2556" y="2509"/>
                </a:lnTo>
                <a:lnTo>
                  <a:pt x="2741" y="2586"/>
                </a:lnTo>
                <a:lnTo>
                  <a:pt x="2931" y="2661"/>
                </a:lnTo>
                <a:lnTo>
                  <a:pt x="3126" y="2735"/>
                </a:lnTo>
                <a:lnTo>
                  <a:pt x="3327" y="2807"/>
                </a:lnTo>
                <a:lnTo>
                  <a:pt x="3533" y="2877"/>
                </a:lnTo>
                <a:lnTo>
                  <a:pt x="3744" y="2946"/>
                </a:lnTo>
                <a:lnTo>
                  <a:pt x="3960" y="3012"/>
                </a:lnTo>
                <a:lnTo>
                  <a:pt x="4181" y="3077"/>
                </a:lnTo>
                <a:lnTo>
                  <a:pt x="4406" y="3139"/>
                </a:lnTo>
                <a:lnTo>
                  <a:pt x="4636" y="3200"/>
                </a:lnTo>
                <a:lnTo>
                  <a:pt x="4870" y="3258"/>
                </a:lnTo>
                <a:lnTo>
                  <a:pt x="5109" y="3315"/>
                </a:lnTo>
                <a:lnTo>
                  <a:pt x="5351" y="3369"/>
                </a:lnTo>
                <a:lnTo>
                  <a:pt x="5597" y="3421"/>
                </a:lnTo>
                <a:lnTo>
                  <a:pt x="5847" y="3471"/>
                </a:lnTo>
                <a:lnTo>
                  <a:pt x="6100" y="3519"/>
                </a:lnTo>
                <a:lnTo>
                  <a:pt x="6357" y="3564"/>
                </a:lnTo>
                <a:lnTo>
                  <a:pt x="6617" y="3607"/>
                </a:lnTo>
                <a:lnTo>
                  <a:pt x="6880" y="3648"/>
                </a:lnTo>
                <a:lnTo>
                  <a:pt x="7146" y="3687"/>
                </a:lnTo>
                <a:lnTo>
                  <a:pt x="7415" y="3723"/>
                </a:lnTo>
                <a:lnTo>
                  <a:pt x="7686" y="3757"/>
                </a:lnTo>
                <a:lnTo>
                  <a:pt x="7959" y="3788"/>
                </a:lnTo>
                <a:lnTo>
                  <a:pt x="8235" y="3817"/>
                </a:lnTo>
                <a:lnTo>
                  <a:pt x="8513" y="3843"/>
                </a:lnTo>
                <a:lnTo>
                  <a:pt x="8792" y="3867"/>
                </a:lnTo>
                <a:lnTo>
                  <a:pt x="9073" y="3889"/>
                </a:lnTo>
                <a:lnTo>
                  <a:pt x="9356" y="3908"/>
                </a:lnTo>
                <a:lnTo>
                  <a:pt x="9640" y="3924"/>
                </a:lnTo>
                <a:lnTo>
                  <a:pt x="9925" y="3938"/>
                </a:lnTo>
                <a:lnTo>
                  <a:pt x="10211" y="3950"/>
                </a:lnTo>
                <a:lnTo>
                  <a:pt x="10497" y="3959"/>
                </a:lnTo>
                <a:lnTo>
                  <a:pt x="10785" y="3965"/>
                </a:lnTo>
                <a:lnTo>
                  <a:pt x="11072" y="3969"/>
                </a:lnTo>
                <a:lnTo>
                  <a:pt x="11360" y="3970"/>
                </a:lnTo>
                <a:lnTo>
                  <a:pt x="12353" y="3970"/>
                </a:lnTo>
                <a:lnTo>
                  <a:pt x="12320" y="3970"/>
                </a:lnTo>
                <a:lnTo>
                  <a:pt x="12287" y="3970"/>
                </a:lnTo>
                <a:lnTo>
                  <a:pt x="12254" y="3970"/>
                </a:lnTo>
                <a:lnTo>
                  <a:pt x="12221" y="3970"/>
                </a:lnTo>
                <a:lnTo>
                  <a:pt x="12188" y="3970"/>
                </a:lnTo>
                <a:lnTo>
                  <a:pt x="12155" y="3969"/>
                </a:lnTo>
                <a:lnTo>
                  <a:pt x="12121" y="3969"/>
                </a:lnTo>
                <a:lnTo>
                  <a:pt x="12088" y="3969"/>
                </a:lnTo>
                <a:lnTo>
                  <a:pt x="12055" y="3969"/>
                </a:lnTo>
                <a:lnTo>
                  <a:pt x="12022" y="3968"/>
                </a:lnTo>
                <a:lnTo>
                  <a:pt x="11989" y="3968"/>
                </a:lnTo>
                <a:lnTo>
                  <a:pt x="11956" y="3968"/>
                </a:lnTo>
                <a:lnTo>
                  <a:pt x="11923" y="3967"/>
                </a:lnTo>
                <a:lnTo>
                  <a:pt x="11890" y="3967"/>
                </a:lnTo>
                <a:lnTo>
                  <a:pt x="11857" y="3966"/>
                </a:lnTo>
                <a:lnTo>
                  <a:pt x="11857" y="3966"/>
                </a:lnTo>
                <a:lnTo>
                  <a:pt x="11573" y="3961"/>
                </a:lnTo>
                <a:lnTo>
                  <a:pt x="11290" y="3953"/>
                </a:lnTo>
                <a:lnTo>
                  <a:pt x="11007" y="3942"/>
                </a:lnTo>
                <a:lnTo>
                  <a:pt x="10725" y="3929"/>
                </a:lnTo>
                <a:lnTo>
                  <a:pt x="10444" y="3914"/>
                </a:lnTo>
                <a:lnTo>
                  <a:pt x="10164" y="3896"/>
                </a:lnTo>
                <a:lnTo>
                  <a:pt x="9886" y="3875"/>
                </a:lnTo>
                <a:lnTo>
                  <a:pt x="9609" y="3852"/>
                </a:lnTo>
                <a:lnTo>
                  <a:pt x="9334" y="3827"/>
                </a:lnTo>
                <a:lnTo>
                  <a:pt x="9061" y="3800"/>
                </a:lnTo>
                <a:lnTo>
                  <a:pt x="8790" y="3770"/>
                </a:lnTo>
                <a:lnTo>
                  <a:pt x="8521" y="3737"/>
                </a:lnTo>
                <a:lnTo>
                  <a:pt x="8254" y="3703"/>
                </a:lnTo>
                <a:lnTo>
                  <a:pt x="7990" y="3666"/>
                </a:lnTo>
                <a:lnTo>
                  <a:pt x="7729" y="3626"/>
                </a:lnTo>
                <a:lnTo>
                  <a:pt x="7471" y="3585"/>
                </a:lnTo>
                <a:lnTo>
                  <a:pt x="7216" y="3541"/>
                </a:lnTo>
                <a:lnTo>
                  <a:pt x="6964" y="3495"/>
                </a:lnTo>
                <a:lnTo>
                  <a:pt x="6715" y="3447"/>
                </a:lnTo>
                <a:lnTo>
                  <a:pt x="6470" y="3396"/>
                </a:lnTo>
                <a:lnTo>
                  <a:pt x="6228" y="3344"/>
                </a:lnTo>
                <a:lnTo>
                  <a:pt x="5991" y="3289"/>
                </a:lnTo>
                <a:lnTo>
                  <a:pt x="5757" y="3232"/>
                </a:lnTo>
                <a:lnTo>
                  <a:pt x="5528" y="3174"/>
                </a:lnTo>
                <a:lnTo>
                  <a:pt x="5303" y="3113"/>
                </a:lnTo>
                <a:lnTo>
                  <a:pt x="5082" y="3050"/>
                </a:lnTo>
                <a:lnTo>
                  <a:pt x="4866" y="2986"/>
                </a:lnTo>
                <a:lnTo>
                  <a:pt x="4654" y="2919"/>
                </a:lnTo>
                <a:lnTo>
                  <a:pt x="4447" y="2851"/>
                </a:lnTo>
                <a:lnTo>
                  <a:pt x="4246" y="2781"/>
                </a:lnTo>
                <a:lnTo>
                  <a:pt x="4049" y="2709"/>
                </a:lnTo>
                <a:lnTo>
                  <a:pt x="3858" y="2636"/>
                </a:lnTo>
                <a:lnTo>
                  <a:pt x="3672" y="2560"/>
                </a:lnTo>
                <a:lnTo>
                  <a:pt x="3491" y="2484"/>
                </a:lnTo>
                <a:lnTo>
                  <a:pt x="3316" y="2405"/>
                </a:lnTo>
                <a:lnTo>
                  <a:pt x="3146" y="2326"/>
                </a:lnTo>
                <a:lnTo>
                  <a:pt x="2983" y="2244"/>
                </a:lnTo>
                <a:lnTo>
                  <a:pt x="2825" y="2162"/>
                </a:lnTo>
                <a:lnTo>
                  <a:pt x="2673" y="2078"/>
                </a:lnTo>
                <a:lnTo>
                  <a:pt x="2527" y="1992"/>
                </a:lnTo>
                <a:lnTo>
                  <a:pt x="2387" y="1906"/>
                </a:lnTo>
                <a:lnTo>
                  <a:pt x="2254" y="1818"/>
                </a:lnTo>
                <a:lnTo>
                  <a:pt x="2127" y="1729"/>
                </a:lnTo>
                <a:lnTo>
                  <a:pt x="2006" y="1639"/>
                </a:lnTo>
                <a:lnTo>
                  <a:pt x="1892" y="1548"/>
                </a:lnTo>
                <a:lnTo>
                  <a:pt x="1785" y="1456"/>
                </a:lnTo>
                <a:lnTo>
                  <a:pt x="1684" y="1363"/>
                </a:lnTo>
                <a:lnTo>
                  <a:pt x="1589" y="1269"/>
                </a:lnTo>
                <a:lnTo>
                  <a:pt x="1502" y="1175"/>
                </a:lnTo>
                <a:lnTo>
                  <a:pt x="1421" y="1080"/>
                </a:lnTo>
                <a:lnTo>
                  <a:pt x="1347" y="984"/>
                </a:lnTo>
                <a:lnTo>
                  <a:pt x="1280" y="887"/>
                </a:lnTo>
                <a:lnTo>
                  <a:pt x="1220" y="790"/>
                </a:lnTo>
                <a:lnTo>
                  <a:pt x="1167" y="692"/>
                </a:lnTo>
                <a:lnTo>
                  <a:pt x="1121" y="594"/>
                </a:lnTo>
                <a:lnTo>
                  <a:pt x="1082" y="496"/>
                </a:lnTo>
                <a:lnTo>
                  <a:pt x="1050" y="397"/>
                </a:lnTo>
                <a:lnTo>
                  <a:pt x="1025" y="298"/>
                </a:lnTo>
                <a:lnTo>
                  <a:pt x="1007" y="199"/>
                </a:lnTo>
                <a:lnTo>
                  <a:pt x="997" y="99"/>
                </a:lnTo>
                <a:lnTo>
                  <a:pt x="993" y="0"/>
                </a:lnTo>
                <a:lnTo>
                  <a:pt x="0" y="0"/>
                </a:lnTo>
              </a:path>
            </a:pathLst>
          </a:custGeom>
          <a:solidFill>
            <a:srgbClr val="c3260c"/>
          </a:solidFill>
          <a:ln w="15840">
            <a:solidFill>
              <a:srgbClr val="c3260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9"/>
          <p:cNvSpPr/>
          <p:nvPr/>
        </p:nvSpPr>
        <p:spPr>
          <a:xfrm>
            <a:off x="428760" y="5367240"/>
            <a:ext cx="850104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Monotype Corsiva"/>
                <a:ea typeface="Times New Roman"/>
              </a:rPr>
              <a:t>Дефицит бюджета</a:t>
            </a:r>
            <a:r>
              <a:rPr lang="ru-RU" sz="2000" spc="-1">
                <a:latin typeface="Monotype Corsiva"/>
                <a:ea typeface="Times New Roman"/>
              </a:rPr>
              <a:t> - превышение расходов бюджета над его доходами.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Monotype Corsiva"/>
                <a:ea typeface="Times New Roman"/>
              </a:rPr>
              <a:t>Профицит бюджета</a:t>
            </a:r>
            <a:r>
              <a:rPr lang="ru-RU" sz="2000" spc="-1">
                <a:latin typeface="Monotype Corsiva"/>
                <a:ea typeface="Times New Roman"/>
              </a:rPr>
              <a:t> - превышение доходов бюджета над его расходами</a:t>
            </a:r>
            <a:r>
              <a:rPr lang="ru-RU" sz="2000" spc="-1">
                <a:latin typeface="Arial Narrow"/>
                <a:ea typeface="Times New Roman"/>
              </a:rPr>
              <a:t>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395" name="TextShape 1"/><p:cNvSpPr txBox="1"/><p:nvPr/></p:nvSpPr><p:spPr><a:xfrm><a:off x="1793520" y="4371480"/><a:ext cx="6512040" cy="2196720"/></a:xfrm><a:prstGeom prst="rect"><a:avLst/></a:prstGeom><a:noFill/><a:ln><a:noFill/></a:ln></p:spPr><p:txBody><a:bodyPr lIns="90000" rIns="90000" tIns="46800" bIns="46800"></a:bodyPr><a:p><a:pPr algn="r"></a:pPr><a:endParaRPr/></a:p></p:txBody></p:sp><p:sp><p:nvSpPr><p:cNvPr id="396" name="CustomShape 2"></p:cNvPr><p:cNvSpPr/><p:nvPr/></p:nvSpPr><p:spPr><a:xfrm><a:off x="684360" y="1814400"/><a:ext cx="7632720" cy="2288520"/></a:xfrm><a:prstGeom prst="rect"><a:avLst></a:avLst></a:prstGeom><a:noFill/><a:ln><a:noFill/></a:ln></p:spPr><p:style><a:lnRef idx="0"/><a:fillRef idx="0"/><a:effectRef idx="0"/><a:fontRef idx="minor"/></p:style><p:txBody><a:bodyPr lIns="90000" rIns="90000" tIns="46800" bIns="46800"></a:bodyPr><a:p><a:pPr algn="just"><a:lnSpc><a:spcPct val="100000"/></a:lnSpc></a:pPr><a:r><a:rPr lang="ru-RU" sz="2400" spc="-1"><a:latin typeface="Monotype Corsiva"/></a:rPr><a:t>Согласно положениям Бюджетного послания Президента Российской Федерации Федеральному собранию от 13 июня 2013 года «О бюджетной политике в 2014-2016 годах» органы местного самоуправления  формируют бюджет  программно-целевым методом.</a:t></a:r><a:endParaRPr/></a:p></p:txBody></p:sp><p:graphicFrame><p:nvGraphicFramePr><p:cNvPr id="397" name="Table 3"/><p:cNvGraphicFramePr/><p:nvPr/></p:nvGraphicFramePr><p:xfrm><a:off x="826920" y="3716280"/><a:ext cx="7993080" cy="2097000"/></p:xfrm><a:graphic><a:graphicData uri="http://schemas.openxmlformats.org/drawingml/2006/table"><a:tbl><a:tblPr/><a:tblGrid><a:gridCol w="4268880"/><a:gridCol w="1241640"/><a:gridCol w="1241280"/><a:gridCol w="1241280"/></a:tblGrid><a:tr h="616320"><a:tc rowSpan="2"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Муниципальное образование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solidFill><a:srgbClr val="95a4de"/></a:solidFill></a:tcPr></a:tc><a:tc gridSpan="3"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Доля расходов в рамках программ, %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solidFill><a:srgbClr val="95a4de"/></a:solidFill></a:tcPr></a:tc><a:tc hMerge="1"><a:tcPr><a:solidFill><a:srgbClr val="729fcf"/></a:solidFill></a:tcPr></a:tc><a:tcPr><a:solidFill><a:srgbClr val="729fcf"/></a:solidFill></a:tcPr></a:tc></a:tr><a:tr h="789480"><a:tc vMerge="1"><a:tcPr><a:solidFill><a:srgbClr val="729fcf"/></a:solidFill></a:tcPr></a:tc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2017 год</a:t></a:r><a:endParaRPr/></a:p><a:p><a:pPr algn="ctr"><a:lnSpc><a:spcPct val="100000"/></a:lnSpc></a:pPr><a:r><a:rPr lang="ru-RU" sz="2000" spc="-1"><a:solidFill><a:srgbClr val="000000"/></a:solidFill><a:latin typeface="Monotype Corsiva"/><a:ea typeface="Arial"/></a:rPr><a:t> 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solidFill><a:srgbClr val="95a4de"/></a:solidFill></a:tcPr></a:tc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2018 год</a:t></a:r><a:endParaRPr/></a:p><a:p><a:pPr algn="ctr"><a:lnSpc><a:spcPct val="100000"/></a:lnSpc></a:pPr><a:r><a:rPr lang="ru-RU" sz="2000" spc="-1"><a:solidFill><a:srgbClr val="000000"/></a:solidFill><a:latin typeface="Monotype Corsiva"/><a:ea typeface="Arial"/></a:rPr><a:t> 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solidFill><a:srgbClr val="95a4de"/></a:solidFill></a:tcPr></a:tc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2019 год</a:t></a:r><a:endParaRPr/></a:p><a:p><a:pPr algn="ctr"><a:lnSpc><a:spcPct val="100000"/></a:lnSpc></a:pPr><a:r><a:rPr lang="ru-RU" sz="2000" spc="-1"><a:solidFill><a:srgbClr val="000000"/></a:solidFill><a:latin typeface="Monotype Corsiva"/><a:ea typeface="Arial"/></a:rPr><a:t> 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solidFill><a:srgbClr val="95a4de"/></a:solidFill></a:tcPr></a:tc></a:tr><a:tr h="691200"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Город Адыгейск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noFill/></a:tcPr></a:tc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83,5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noFill/></a:tcPr></a:tc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85,7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noFill/></a:tcPr></a:tc><a:tc><a:txBody><a:bodyPr lIns="6120" rIns="6120" tIns="6120" bIns="0" anchor="ctr"></a:bodyPr><a:p><a:pPr algn="ctr"><a:lnSpc><a:spcPct val="100000"/></a:lnSpc></a:pPr><a:r><a:rPr lang="ru-RU" sz="2000" spc="-1"><a:solidFill><a:srgbClr val="000000"/></a:solidFill><a:latin typeface="Monotype Corsiva"/><a:ea typeface="Arial"/></a:rPr><a:t>86,0</a:t></a:r><a:endParaRPr/></a:p></a:txBody><a:tcPr marL="6120" marR="6120"><a:lnL w="2880"><a:solidFill><a:srgbClr val="000000"/></a:solidFill></a:lnL><a:lnR w="2880"><a:solidFill><a:srgbClr val="000000"/></a:solidFill></a:lnR><a:lnT w="2880"><a:solidFill><a:srgbClr val="000000"/></a:solidFill></a:lnT><a:lnB w="2880"><a:solidFill><a:srgbClr val="000000"/></a:solidFill></a:lnB><a:noFill/></a:tcPr></a:tc></a:tr></a:tbl></a:graphicData></a:graphic></p:graphicFrame><p:pic><p:nvPicPr><p:cNvPr id="398" name="Picture 17" descr=""/><p:cNvPicPr/><p:nvPr/></p:nvPicPr><p:blipFill><a:blip r:embed="rId1"></a:blip><a:stretch/></p:blipFill><p:spPr><a:xfrm><a:off x="2090880" y="636480"/><a:ext cx="5041800" cy="1211400"/></a:xfrm><a:prstGeom prst="rect"><a:avLst/></a:prstGeom><a:ln><a:noFill/></a:ln></p:spPr></p:pic></p:spTree></p:cSld><p:timing><p:tnLst><p:par><p:cTn id="39" dur="indefinite" restart="never" nodeType="tmRoot"><p:childTnLst><p:seq><p:cTn id="40" nodeType="mainSeq"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Заголовок 1" descr=""/>
          <p:cNvPicPr/>
          <p:nvPr/>
        </p:nvPicPr>
        <p:blipFill>
          <a:blip r:embed="rId1"/>
          <a:stretch/>
        </p:blipFill>
        <p:spPr>
          <a:xfrm>
            <a:off x="987480" y="396720"/>
            <a:ext cx="7145280" cy="1492560"/>
          </a:xfrm>
          <a:prstGeom prst="rect">
            <a:avLst/>
          </a:prstGeom>
          <a:ln>
            <a:noFill/>
          </a:ln>
        </p:spPr>
      </p:pic>
      <p:pic>
        <p:nvPicPr>
          <p:cNvPr id="400" name="Диаграмма 3" descr=""/>
          <p:cNvPicPr/>
          <p:nvPr/>
        </p:nvPicPr>
        <p:blipFill>
          <a:blip r:embed="rId2"/>
          <a:stretch/>
        </p:blipFill>
        <p:spPr>
          <a:xfrm>
            <a:off x="963720" y="1620720"/>
            <a:ext cx="7643880" cy="484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Заголовок 1" descr=""/>
          <p:cNvPicPr/>
          <p:nvPr/>
        </p:nvPicPr>
        <p:blipFill>
          <a:blip r:embed="rId1"/>
          <a:stretch/>
        </p:blipFill>
        <p:spPr>
          <a:xfrm>
            <a:off x="1189080" y="-165240"/>
            <a:ext cx="7119720" cy="5681880"/>
          </a:xfrm>
          <a:prstGeom prst="rect">
            <a:avLst/>
          </a:prstGeom>
          <a:ln>
            <a:noFill/>
          </a:ln>
        </p:spPr>
      </p:pic>
      <p:pic>
        <p:nvPicPr>
          <p:cNvPr id="402" name="Picture 2" descr=""/>
          <p:cNvPicPr/>
          <p:nvPr/>
        </p:nvPicPr>
        <p:blipFill>
          <a:blip r:embed="rId2"/>
          <a:stretch/>
        </p:blipFill>
        <p:spPr>
          <a:xfrm>
            <a:off x="1332000" y="2492280"/>
            <a:ext cx="7129440" cy="345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Заголовок 1" descr=""/>
          <p:cNvPicPr/>
          <p:nvPr/>
        </p:nvPicPr>
        <p:blipFill>
          <a:blip r:embed="rId1"/>
          <a:stretch/>
        </p:blipFill>
        <p:spPr>
          <a:xfrm>
            <a:off x="1042920" y="719280"/>
            <a:ext cx="7326360" cy="328608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1116000" y="3500280"/>
            <a:ext cx="7416720" cy="308016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2800" spc="-1">
                <a:latin typeface="Monotype Corsiv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>
                <a:latin typeface="Monotype Corsiv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>
                <a:latin typeface="Monotype Corsiva"/>
              </a:rPr>
              <a:t>Контактные данные : г. Адыгейск   пр. Ленина 31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>
                <a:latin typeface="Monotype Corsiva"/>
              </a:rPr>
              <a:t>Телефон, факс – 9-19-91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>
                <a:latin typeface="Monotype Corsiva"/>
              </a:rPr>
              <a:t>Электронный адрес – </a:t>
            </a:r>
            <a:r>
              <a:rPr lang="en-US" sz="2800" spc="-1">
                <a:latin typeface="Monotype Corsiva"/>
              </a:rPr>
              <a:t>finuprav1@rambler.ru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Заголовок 1" descr=""/>
          <p:cNvPicPr/>
          <p:nvPr/>
        </p:nvPicPr>
        <p:blipFill>
          <a:blip r:embed="rId1"/>
          <a:stretch/>
        </p:blipFill>
        <p:spPr>
          <a:xfrm>
            <a:off x="304920" y="-66600"/>
            <a:ext cx="8686800" cy="1498680"/>
          </a:xfrm>
          <a:prstGeom prst="rect">
            <a:avLst/>
          </a:prstGeom>
          <a:ln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857160" y="2643120"/>
            <a:ext cx="7786800" cy="571680"/>
          </a:xfrm>
          <a:custGeom>
            <a:avLst/>
            <a:gdLst/>
            <a:ahLst/>
            <a:rect l="0" t="0" r="r" b="b"/>
            <a:pathLst>
              <a:path w="21632" h="1590">
                <a:moveTo>
                  <a:pt x="264" y="0"/>
                </a:moveTo>
                <a:cubicBezTo>
                  <a:pt x="132" y="0"/>
                  <a:pt x="0" y="132"/>
                  <a:pt x="0" y="264"/>
                </a:cubicBezTo>
                <a:lnTo>
                  <a:pt x="0" y="1324"/>
                </a:lnTo>
                <a:cubicBezTo>
                  <a:pt x="0" y="1456"/>
                  <a:pt x="132" y="1589"/>
                  <a:pt x="264" y="1589"/>
                </a:cubicBezTo>
                <a:lnTo>
                  <a:pt x="21366" y="1589"/>
                </a:lnTo>
                <a:cubicBezTo>
                  <a:pt x="21498" y="1589"/>
                  <a:pt x="21631" y="1456"/>
                  <a:pt x="21631" y="1324"/>
                </a:cubicBezTo>
                <a:lnTo>
                  <a:pt x="21631" y="264"/>
                </a:lnTo>
                <a:cubicBezTo>
                  <a:pt x="21631" y="132"/>
                  <a:pt x="21498" y="0"/>
                  <a:pt x="21366" y="0"/>
                </a:cubicBezTo>
                <a:lnTo>
                  <a:pt x="264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800" spc="-1">
                <a:latin typeface="Monotype Corsiva"/>
              </a:rPr>
              <a:t>составлению и рассмотрению проектов бюджетов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857160" y="3429000"/>
            <a:ext cx="7786800" cy="571680"/>
          </a:xfrm>
          <a:custGeom>
            <a:avLst/>
            <a:gdLst/>
            <a:ahLst/>
            <a:rect l="0" t="0" r="r" b="b"/>
            <a:pathLst>
              <a:path w="21632" h="1590">
                <a:moveTo>
                  <a:pt x="264" y="0"/>
                </a:moveTo>
                <a:cubicBezTo>
                  <a:pt x="132" y="0"/>
                  <a:pt x="0" y="132"/>
                  <a:pt x="0" y="264"/>
                </a:cubicBezTo>
                <a:lnTo>
                  <a:pt x="0" y="1324"/>
                </a:lnTo>
                <a:cubicBezTo>
                  <a:pt x="0" y="1456"/>
                  <a:pt x="132" y="1589"/>
                  <a:pt x="264" y="1589"/>
                </a:cubicBezTo>
                <a:lnTo>
                  <a:pt x="21366" y="1589"/>
                </a:lnTo>
                <a:cubicBezTo>
                  <a:pt x="21498" y="1589"/>
                  <a:pt x="21631" y="1456"/>
                  <a:pt x="21631" y="1324"/>
                </a:cubicBezTo>
                <a:lnTo>
                  <a:pt x="21631" y="264"/>
                </a:lnTo>
                <a:cubicBezTo>
                  <a:pt x="21631" y="132"/>
                  <a:pt x="21498" y="0"/>
                  <a:pt x="21366" y="0"/>
                </a:cubicBezTo>
                <a:lnTo>
                  <a:pt x="264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800" spc="-1">
                <a:latin typeface="Monotype Corsiva"/>
              </a:rPr>
              <a:t>утверждению и исполнению бюджетов</a:t>
            </a: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857160" y="4191120"/>
            <a:ext cx="7786800" cy="571320"/>
          </a:xfrm>
          <a:custGeom>
            <a:avLst/>
            <a:gdLst/>
            <a:ahLst/>
            <a:rect l="0" t="0" r="r" b="b"/>
            <a:pathLst>
              <a:path w="21632" h="1589">
                <a:moveTo>
                  <a:pt x="264" y="0"/>
                </a:moveTo>
                <a:cubicBezTo>
                  <a:pt x="132" y="0"/>
                  <a:pt x="0" y="132"/>
                  <a:pt x="0" y="264"/>
                </a:cubicBezTo>
                <a:lnTo>
                  <a:pt x="0" y="1323"/>
                </a:lnTo>
                <a:cubicBezTo>
                  <a:pt x="0" y="1455"/>
                  <a:pt x="132" y="1588"/>
                  <a:pt x="264" y="1588"/>
                </a:cubicBezTo>
                <a:lnTo>
                  <a:pt x="21366" y="1588"/>
                </a:lnTo>
                <a:cubicBezTo>
                  <a:pt x="21498" y="1588"/>
                  <a:pt x="21631" y="1455"/>
                  <a:pt x="21631" y="1323"/>
                </a:cubicBezTo>
                <a:lnTo>
                  <a:pt x="21631" y="264"/>
                </a:lnTo>
                <a:cubicBezTo>
                  <a:pt x="21631" y="132"/>
                  <a:pt x="21498" y="0"/>
                  <a:pt x="21366" y="0"/>
                </a:cubicBezTo>
                <a:lnTo>
                  <a:pt x="264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800" spc="-1">
                <a:latin typeface="Monotype Corsiva"/>
              </a:rPr>
              <a:t>контролю за их исполнением</a:t>
            </a:r>
            <a:endParaRPr/>
          </a:p>
        </p:txBody>
      </p:sp>
      <p:sp>
        <p:nvSpPr>
          <p:cNvPr id="251" name="CustomShape 4"/>
          <p:cNvSpPr/>
          <p:nvPr/>
        </p:nvSpPr>
        <p:spPr>
          <a:xfrm>
            <a:off x="857160" y="5072040"/>
            <a:ext cx="7786800" cy="571680"/>
          </a:xfrm>
          <a:custGeom>
            <a:avLst/>
            <a:gdLst/>
            <a:ahLst/>
            <a:rect l="0" t="0" r="r" b="b"/>
            <a:pathLst>
              <a:path w="21632" h="1590">
                <a:moveTo>
                  <a:pt x="264" y="0"/>
                </a:moveTo>
                <a:cubicBezTo>
                  <a:pt x="132" y="0"/>
                  <a:pt x="0" y="132"/>
                  <a:pt x="0" y="264"/>
                </a:cubicBezTo>
                <a:lnTo>
                  <a:pt x="0" y="1324"/>
                </a:lnTo>
                <a:cubicBezTo>
                  <a:pt x="0" y="1456"/>
                  <a:pt x="132" y="1589"/>
                  <a:pt x="264" y="1589"/>
                </a:cubicBezTo>
                <a:lnTo>
                  <a:pt x="21366" y="1589"/>
                </a:lnTo>
                <a:cubicBezTo>
                  <a:pt x="21498" y="1589"/>
                  <a:pt x="21631" y="1456"/>
                  <a:pt x="21631" y="1324"/>
                </a:cubicBezTo>
                <a:lnTo>
                  <a:pt x="21631" y="264"/>
                </a:lnTo>
                <a:cubicBezTo>
                  <a:pt x="21631" y="132"/>
                  <a:pt x="21498" y="0"/>
                  <a:pt x="21366" y="0"/>
                </a:cubicBezTo>
                <a:lnTo>
                  <a:pt x="264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800" spc="-1">
                <a:latin typeface="Monotype Corsiva"/>
              </a:rPr>
              <a:t>осуществлению бюджетного учета</a:t>
            </a:r>
            <a:endParaRPr/>
          </a:p>
        </p:txBody>
      </p:sp>
      <p:sp>
        <p:nvSpPr>
          <p:cNvPr id="252" name="CustomShape 5"/>
          <p:cNvSpPr/>
          <p:nvPr/>
        </p:nvSpPr>
        <p:spPr>
          <a:xfrm>
            <a:off x="928800" y="5857920"/>
            <a:ext cx="7715160" cy="571320"/>
          </a:xfrm>
          <a:custGeom>
            <a:avLst/>
            <a:gdLst/>
            <a:ahLst/>
            <a:rect l="0" t="0" r="r" b="b"/>
            <a:pathLst>
              <a:path w="21432" h="1589">
                <a:moveTo>
                  <a:pt x="264" y="0"/>
                </a:moveTo>
                <a:cubicBezTo>
                  <a:pt x="132" y="0"/>
                  <a:pt x="0" y="132"/>
                  <a:pt x="0" y="264"/>
                </a:cubicBezTo>
                <a:lnTo>
                  <a:pt x="0" y="1323"/>
                </a:lnTo>
                <a:cubicBezTo>
                  <a:pt x="0" y="1455"/>
                  <a:pt x="132" y="1588"/>
                  <a:pt x="264" y="1588"/>
                </a:cubicBezTo>
                <a:lnTo>
                  <a:pt x="21167" y="1588"/>
                </a:lnTo>
                <a:cubicBezTo>
                  <a:pt x="21299" y="1588"/>
                  <a:pt x="21431" y="1455"/>
                  <a:pt x="21431" y="1323"/>
                </a:cubicBezTo>
                <a:lnTo>
                  <a:pt x="21431" y="264"/>
                </a:lnTo>
                <a:cubicBezTo>
                  <a:pt x="21431" y="132"/>
                  <a:pt x="21299" y="0"/>
                  <a:pt x="21167" y="0"/>
                </a:cubicBezTo>
                <a:lnTo>
                  <a:pt x="264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800" spc="-1">
                <a:latin typeface="Monotype Corsiva"/>
              </a:rPr>
              <a:t>составлению, внешней проверке, рассмотрению и утверждению</a:t>
            </a:r>
            <a:r>
              <a:rPr lang="en-US" sz="1800" spc="-1">
                <a:latin typeface="Monotype Corsiva"/>
              </a:rPr>
              <a:t>                            </a:t>
            </a:r>
            <a:r>
              <a:rPr lang="ru-RU" sz="1800" spc="-1">
                <a:latin typeface="Monotype Corsiva"/>
              </a:rPr>
              <a:t> </a:t>
            </a:r>
            <a:r>
              <a:rPr lang="en-US" sz="1800" spc="-1">
                <a:latin typeface="Monotype Corsiva"/>
              </a:rPr>
              <a:t>       </a:t>
            </a:r>
            <a:r>
              <a:rPr lang="ru-RU" sz="1800" spc="-1">
                <a:latin typeface="Monotype Corsiva"/>
              </a:rPr>
              <a:t>отчета об исполнении бюджета</a:t>
            </a:r>
            <a:endParaRPr/>
          </a:p>
        </p:txBody>
      </p:sp>
      <p:sp>
        <p:nvSpPr>
          <p:cNvPr id="253" name="CustomShape 6"/>
          <p:cNvSpPr/>
          <p:nvPr/>
        </p:nvSpPr>
        <p:spPr>
          <a:xfrm>
            <a:off x="857160" y="1428840"/>
            <a:ext cx="7786800" cy="1000080"/>
          </a:xfrm>
          <a:custGeom>
            <a:avLst/>
            <a:gdLst/>
            <a:ahLst/>
            <a:rect l="0" t="0" r="r" b="b"/>
            <a:pathLst>
              <a:path w="21632" h="2780">
                <a:moveTo>
                  <a:pt x="463" y="0"/>
                </a:moveTo>
                <a:cubicBezTo>
                  <a:pt x="231" y="0"/>
                  <a:pt x="0" y="231"/>
                  <a:pt x="0" y="463"/>
                </a:cubicBezTo>
                <a:lnTo>
                  <a:pt x="0" y="2315"/>
                </a:lnTo>
                <a:cubicBezTo>
                  <a:pt x="0" y="2547"/>
                  <a:pt x="231" y="2779"/>
                  <a:pt x="463" y="2779"/>
                </a:cubicBezTo>
                <a:lnTo>
                  <a:pt x="21167" y="2779"/>
                </a:lnTo>
                <a:cubicBezTo>
                  <a:pt x="21399" y="2779"/>
                  <a:pt x="21631" y="2547"/>
                  <a:pt x="21631" y="2315"/>
                </a:cubicBezTo>
                <a:lnTo>
                  <a:pt x="21631" y="463"/>
                </a:lnTo>
                <a:cubicBezTo>
                  <a:pt x="21631" y="231"/>
                  <a:pt x="21399" y="0"/>
                  <a:pt x="21167" y="0"/>
                </a:cubicBezTo>
                <a:lnTo>
                  <a:pt x="46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Monotype Corsiva"/>
              </a:rPr>
              <a:t>Бюджетный процесс</a:t>
            </a:r>
            <a:r>
              <a:rPr lang="ru-RU" sz="2000" spc="-1">
                <a:latin typeface="Monotype Corsiva"/>
              </a:rPr>
              <a:t> - регламентируемая законодательством деятельность органов местного самоуправления и иных участников бюджетного процесса по:</a:t>
            </a:r>
            <a:endParaRPr/>
          </a:p>
        </p:txBody>
      </p:sp>
      <p:sp>
        <p:nvSpPr>
          <p:cNvPr id="254" name="CustomShape 7"/>
          <p:cNvSpPr/>
          <p:nvPr/>
        </p:nvSpPr>
        <p:spPr>
          <a:xfrm>
            <a:off x="4643280" y="3143160"/>
            <a:ext cx="484200" cy="357120"/>
          </a:xfrm>
          <a:custGeom>
            <a:avLst/>
            <a:gdLst/>
            <a:ahLst/>
            <a:rect l="0" t="0" r="r" b="b"/>
            <a:pathLst>
              <a:path w="1347" h="994">
                <a:moveTo>
                  <a:pt x="336" y="0"/>
                </a:moveTo>
                <a:lnTo>
                  <a:pt x="336" y="496"/>
                </a:lnTo>
                <a:lnTo>
                  <a:pt x="0" y="496"/>
                </a:lnTo>
                <a:lnTo>
                  <a:pt x="673" y="993"/>
                </a:lnTo>
                <a:lnTo>
                  <a:pt x="1346" y="496"/>
                </a:lnTo>
                <a:lnTo>
                  <a:pt x="1009" y="496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solidFill>
            <a:srgbClr val="821a08"/>
          </a:solidFill>
          <a:ln w="15840">
            <a:solidFill>
              <a:srgbClr val="821a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8"/>
          <p:cNvSpPr/>
          <p:nvPr/>
        </p:nvSpPr>
        <p:spPr>
          <a:xfrm>
            <a:off x="4643280" y="3929040"/>
            <a:ext cx="484200" cy="357120"/>
          </a:xfrm>
          <a:custGeom>
            <a:avLst/>
            <a:gdLst/>
            <a:ahLst/>
            <a:rect l="0" t="0" r="r" b="b"/>
            <a:pathLst>
              <a:path w="1347" h="994">
                <a:moveTo>
                  <a:pt x="336" y="0"/>
                </a:moveTo>
                <a:lnTo>
                  <a:pt x="336" y="496"/>
                </a:lnTo>
                <a:lnTo>
                  <a:pt x="0" y="496"/>
                </a:lnTo>
                <a:lnTo>
                  <a:pt x="673" y="993"/>
                </a:lnTo>
                <a:lnTo>
                  <a:pt x="1346" y="496"/>
                </a:lnTo>
                <a:lnTo>
                  <a:pt x="1009" y="496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solidFill>
            <a:srgbClr val="821a08"/>
          </a:solidFill>
          <a:ln w="15840">
            <a:solidFill>
              <a:srgbClr val="821a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9"/>
          <p:cNvSpPr/>
          <p:nvPr/>
        </p:nvSpPr>
        <p:spPr>
          <a:xfrm>
            <a:off x="4643280" y="4714920"/>
            <a:ext cx="484200" cy="357120"/>
          </a:xfrm>
          <a:custGeom>
            <a:avLst/>
            <a:gdLst/>
            <a:ahLst/>
            <a:rect l="0" t="0" r="r" b="b"/>
            <a:pathLst>
              <a:path w="1347" h="994">
                <a:moveTo>
                  <a:pt x="336" y="0"/>
                </a:moveTo>
                <a:lnTo>
                  <a:pt x="336" y="496"/>
                </a:lnTo>
                <a:lnTo>
                  <a:pt x="0" y="496"/>
                </a:lnTo>
                <a:lnTo>
                  <a:pt x="673" y="993"/>
                </a:lnTo>
                <a:lnTo>
                  <a:pt x="1346" y="496"/>
                </a:lnTo>
                <a:lnTo>
                  <a:pt x="1009" y="496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solidFill>
            <a:srgbClr val="821a08"/>
          </a:solidFill>
          <a:ln w="15840">
            <a:solidFill>
              <a:srgbClr val="821a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0"/>
          <p:cNvSpPr/>
          <p:nvPr/>
        </p:nvSpPr>
        <p:spPr>
          <a:xfrm>
            <a:off x="4643280" y="5500800"/>
            <a:ext cx="484200" cy="357120"/>
          </a:xfrm>
          <a:custGeom>
            <a:avLst/>
            <a:gdLst/>
            <a:ahLst/>
            <a:rect l="0" t="0" r="r" b="b"/>
            <a:pathLst>
              <a:path w="1347" h="994">
                <a:moveTo>
                  <a:pt x="336" y="0"/>
                </a:moveTo>
                <a:lnTo>
                  <a:pt x="336" y="496"/>
                </a:lnTo>
                <a:lnTo>
                  <a:pt x="0" y="496"/>
                </a:lnTo>
                <a:lnTo>
                  <a:pt x="673" y="993"/>
                </a:lnTo>
                <a:lnTo>
                  <a:pt x="1346" y="496"/>
                </a:lnTo>
                <a:lnTo>
                  <a:pt x="1009" y="496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solidFill>
            <a:srgbClr val="821a08"/>
          </a:solidFill>
          <a:ln w="15840">
            <a:solidFill>
              <a:srgbClr val="821a08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Заголовок 1" descr=""/>
          <p:cNvPicPr/>
          <p:nvPr/>
        </p:nvPicPr>
        <p:blipFill>
          <a:blip r:embed="rId1"/>
          <a:stretch/>
        </p:blipFill>
        <p:spPr>
          <a:xfrm>
            <a:off x="469800" y="231840"/>
            <a:ext cx="8624880" cy="907920"/>
          </a:xfrm>
          <a:prstGeom prst="rect">
            <a:avLst/>
          </a:prstGeom>
          <a:ln>
            <a:noFill/>
          </a:ln>
        </p:spPr>
      </p:pic>
      <p:sp>
        <p:nvSpPr>
          <p:cNvPr id="259" name="CustomShape 1"/>
          <p:cNvSpPr/>
          <p:nvPr/>
        </p:nvSpPr>
        <p:spPr>
          <a:xfrm>
            <a:off x="714240" y="1428840"/>
            <a:ext cx="3214800" cy="2571840"/>
          </a:xfrm>
          <a:custGeom>
            <a:avLst/>
            <a:gdLst/>
            <a:ahLst/>
            <a:rect l="0" t="0" r="r" b="b"/>
            <a:pathLst>
              <a:path w="8932" h="7146">
                <a:moveTo>
                  <a:pt x="1190" y="0"/>
                </a:moveTo>
                <a:cubicBezTo>
                  <a:pt x="595" y="0"/>
                  <a:pt x="0" y="595"/>
                  <a:pt x="0" y="1190"/>
                </a:cubicBezTo>
                <a:lnTo>
                  <a:pt x="0" y="5954"/>
                </a:lnTo>
                <a:cubicBezTo>
                  <a:pt x="0" y="6549"/>
                  <a:pt x="595" y="7145"/>
                  <a:pt x="1190" y="7145"/>
                </a:cubicBezTo>
                <a:lnTo>
                  <a:pt x="7740" y="7145"/>
                </a:lnTo>
                <a:cubicBezTo>
                  <a:pt x="8335" y="7145"/>
                  <a:pt x="8931" y="6549"/>
                  <a:pt x="8931" y="5954"/>
                </a:cubicBezTo>
                <a:lnTo>
                  <a:pt x="8931" y="1190"/>
                </a:lnTo>
                <a:cubicBezTo>
                  <a:pt x="8931" y="595"/>
                  <a:pt x="8335" y="0"/>
                  <a:pt x="7740" y="0"/>
                </a:cubicBezTo>
                <a:lnTo>
                  <a:pt x="1190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1800" spc="-1">
                <a:latin typeface="Monotype Corsiva"/>
                <a:ea typeface="Times New Roman"/>
              </a:rPr>
              <a:t>Налоговые доходы: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>
                <a:latin typeface="Monotype Corsiva"/>
                <a:ea typeface="Times New Roman"/>
              </a:rPr>
              <a:t>- налог на доходы физических лиц;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>
                <a:latin typeface="Monotype Corsiva"/>
                <a:ea typeface="Times New Roman"/>
              </a:rPr>
              <a:t> </a:t>
            </a:r>
            <a:r>
              <a:rPr lang="ru-RU" sz="1800" spc="-1">
                <a:latin typeface="Monotype Corsiva"/>
                <a:ea typeface="Times New Roman"/>
              </a:rPr>
              <a:t>- налог на имущество физических лиц;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>
                <a:latin typeface="Monotype Corsiva"/>
                <a:ea typeface="Times New Roman"/>
              </a:rPr>
              <a:t> </a:t>
            </a:r>
            <a:r>
              <a:rPr lang="ru-RU" sz="1800" spc="-1">
                <a:latin typeface="Monotype Corsiva"/>
                <a:ea typeface="Times New Roman"/>
              </a:rPr>
              <a:t>- земельный налог;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>
                <a:latin typeface="Monotype Corsiva"/>
                <a:ea typeface="Times New Roman"/>
              </a:rPr>
              <a:t> </a:t>
            </a:r>
            <a:r>
              <a:rPr lang="ru-RU" sz="1800" spc="-1">
                <a:latin typeface="Monotype Corsiva"/>
                <a:ea typeface="Times New Roman"/>
              </a:rPr>
              <a:t>- единый налог на вмененный доход;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>
                <a:latin typeface="Monotype Corsiva"/>
                <a:ea typeface="Times New Roman"/>
              </a:rPr>
              <a:t> </a:t>
            </a:r>
            <a:r>
              <a:rPr lang="ru-RU" sz="1800" spc="-1">
                <a:latin typeface="Monotype Corsiva"/>
                <a:ea typeface="Times New Roman"/>
              </a:rPr>
              <a:t>и иные налоговые доходы.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5072040" y="1428840"/>
            <a:ext cx="3429000" cy="2928960"/>
          </a:xfrm>
          <a:custGeom>
            <a:avLst/>
            <a:gdLst/>
            <a:ahLst/>
            <a:rect l="0" t="0" r="r" b="b"/>
            <a:pathLst>
              <a:path w="9527" h="8138">
                <a:moveTo>
                  <a:pt x="1356" y="0"/>
                </a:moveTo>
                <a:cubicBezTo>
                  <a:pt x="678" y="0"/>
                  <a:pt x="0" y="678"/>
                  <a:pt x="0" y="1356"/>
                </a:cubicBezTo>
                <a:lnTo>
                  <a:pt x="0" y="6780"/>
                </a:lnTo>
                <a:cubicBezTo>
                  <a:pt x="0" y="7458"/>
                  <a:pt x="678" y="8137"/>
                  <a:pt x="1356" y="8137"/>
                </a:cubicBezTo>
                <a:lnTo>
                  <a:pt x="8169" y="8137"/>
                </a:lnTo>
                <a:cubicBezTo>
                  <a:pt x="8847" y="8137"/>
                  <a:pt x="9526" y="7458"/>
                  <a:pt x="9526" y="6780"/>
                </a:cubicBezTo>
                <a:lnTo>
                  <a:pt x="9526" y="1356"/>
                </a:lnTo>
                <a:cubicBezTo>
                  <a:pt x="9526" y="678"/>
                  <a:pt x="8847" y="0"/>
                  <a:pt x="8169" y="0"/>
                </a:cubicBezTo>
                <a:lnTo>
                  <a:pt x="1356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  <a:buFont typeface="Times New Roman"/>
              <a:buChar char="-"/>
            </a:pPr>
            <a:r>
              <a:rPr lang="ru-RU" sz="1800" spc="-1">
                <a:latin typeface="Times New Roman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  <a:buFont typeface="Arial Narrow"/>
              <a:buChar char="-"/>
            </a:pPr>
            <a:r>
              <a:rPr lang="ru-RU" sz="1600" spc="-1">
                <a:latin typeface="Arial Narrow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pc="-1">
                <a:latin typeface="Arial Narrow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pc="-1">
                <a:latin typeface="Arial Narrow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>
                <a:latin typeface="Monotype Corsiva"/>
                <a:ea typeface="Times New Roman"/>
              </a:rPr>
              <a:t>Неналоговые доходы:</a:t>
            </a:r>
            <a:endParaRPr/>
          </a:p>
          <a:p>
            <a:pPr algn="just">
              <a:lnSpc>
                <a:spcPct val="100000"/>
              </a:lnSpc>
              <a:buFont typeface="Monotype Corsiva"/>
              <a:buChar char="-"/>
            </a:pPr>
            <a:r>
              <a:rPr lang="ru-RU" sz="1600" spc="-1">
                <a:latin typeface="Monotype Corsiva"/>
                <a:ea typeface="Times New Roman"/>
              </a:rPr>
              <a:t>доходы, получаемые в виде арендной платы за земельные участки;</a:t>
            </a:r>
            <a:endParaRPr/>
          </a:p>
          <a:p>
            <a:pPr algn="just">
              <a:lnSpc>
                <a:spcPct val="100000"/>
              </a:lnSpc>
              <a:buFont typeface="Monotype Corsiva"/>
              <a:buChar char="-"/>
            </a:pPr>
            <a:r>
              <a:rPr lang="ru-RU" sz="1600" spc="-1">
                <a:latin typeface="Monotype Corsiva"/>
                <a:ea typeface="Times New Roman"/>
              </a:rPr>
              <a:t>доходы  от продажи материальных и нематериальных активов;</a:t>
            </a:r>
            <a:endParaRPr/>
          </a:p>
          <a:p>
            <a:pPr algn="just">
              <a:lnSpc>
                <a:spcPct val="100000"/>
              </a:lnSpc>
              <a:buFont typeface="Monotype Corsiva"/>
              <a:buChar char="-"/>
            </a:pPr>
            <a:r>
              <a:rPr lang="ru-RU" sz="1600" spc="-1">
                <a:latin typeface="Monotype Corsiva"/>
                <a:ea typeface="Times New Roman"/>
              </a:rPr>
              <a:t>штрафы, санкции, возмещение ущерба;</a:t>
            </a:r>
            <a:endParaRPr/>
          </a:p>
          <a:p>
            <a:pPr algn="just">
              <a:lnSpc>
                <a:spcPct val="100000"/>
              </a:lnSpc>
              <a:buFont typeface="Monotype Corsiva"/>
              <a:buChar char="-"/>
            </a:pPr>
            <a:r>
              <a:rPr lang="ru-RU" sz="1600" spc="-1">
                <a:latin typeface="Monotype Corsiva"/>
                <a:ea typeface="Times New Roman"/>
              </a:rPr>
              <a:t>доходы от сдачи в аренду муниципального имущества и иные неналоговые.</a:t>
            </a:r>
            <a:endParaRPr/>
          </a:p>
          <a:p>
            <a:pPr algn="ctr">
              <a:lnSpc>
                <a:spcPct val="100000"/>
              </a:lnSpc>
              <a:buClr>
                <a:srgbClr val="ff0000"/>
              </a:buClr>
              <a:buFont typeface="Times New Roman"/>
              <a:buChar char="-"/>
            </a:pPr>
            <a:r>
              <a:rPr b="1" lang="ru-RU" sz="1800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  <a:buClr>
                <a:srgbClr val="2b2696"/>
              </a:buClr>
              <a:buFont typeface="Times New Roman"/>
              <a:buChar char="-"/>
            </a:pPr>
            <a:r>
              <a:rPr b="1" lang="ru-RU" sz="1800" spc="-1">
                <a:solidFill>
                  <a:srgbClr val="2b2696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  <a:buClr>
                <a:srgbClr val="c3260c"/>
              </a:buClr>
              <a:buFont typeface="Times New Roman"/>
              <a:buChar char="-"/>
            </a:pPr>
            <a:r>
              <a:rPr b="1" lang="ru-RU" sz="1800" spc="-1">
                <a:solidFill>
                  <a:srgbClr val="c3260c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  <a:buClr>
                <a:srgbClr val="c3260c"/>
              </a:buClr>
              <a:buFont typeface="Times New Roman"/>
              <a:buChar char="-"/>
            </a:pPr>
            <a:r>
              <a:rPr b="1" lang="ru-RU" sz="1800" spc="-1">
                <a:solidFill>
                  <a:srgbClr val="c3260c"/>
                </a:solidFill>
                <a:latin typeface="Times New Roman"/>
                <a:ea typeface="Times New Roman"/>
              </a:rPr>
              <a:t> </a:t>
            </a:r>
            <a:endParaRPr/>
          </a:p>
        </p:txBody>
      </p:sp>
      <p:sp>
        <p:nvSpPr>
          <p:cNvPr id="261" name="CustomShape 3"/>
          <p:cNvSpPr/>
          <p:nvPr/>
        </p:nvSpPr>
        <p:spPr>
          <a:xfrm>
            <a:off x="571680" y="4456080"/>
            <a:ext cx="8143560" cy="1973160"/>
          </a:xfrm>
          <a:custGeom>
            <a:avLst/>
            <a:gdLst/>
            <a:ahLst/>
            <a:rect l="0" t="0" r="r" b="b"/>
            <a:pathLst>
              <a:path w="22623" h="5483">
                <a:moveTo>
                  <a:pt x="913" y="0"/>
                </a:moveTo>
                <a:cubicBezTo>
                  <a:pt x="456" y="0"/>
                  <a:pt x="0" y="456"/>
                  <a:pt x="0" y="913"/>
                </a:cubicBezTo>
                <a:lnTo>
                  <a:pt x="0" y="4568"/>
                </a:lnTo>
                <a:cubicBezTo>
                  <a:pt x="0" y="5025"/>
                  <a:pt x="456" y="5482"/>
                  <a:pt x="913" y="5482"/>
                </a:cubicBezTo>
                <a:lnTo>
                  <a:pt x="21708" y="5482"/>
                </a:lnTo>
                <a:cubicBezTo>
                  <a:pt x="22165" y="5482"/>
                  <a:pt x="22622" y="5025"/>
                  <a:pt x="22622" y="4568"/>
                </a:cubicBezTo>
                <a:lnTo>
                  <a:pt x="22622" y="913"/>
                </a:lnTo>
                <a:cubicBezTo>
                  <a:pt x="22622" y="456"/>
                  <a:pt x="22165" y="0"/>
                  <a:pt x="21708" y="0"/>
                </a:cubicBezTo>
                <a:lnTo>
                  <a:pt x="91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1800" spc="-1">
                <a:latin typeface="Arial Narrow"/>
              </a:rPr>
              <a:t>       </a:t>
            </a:r>
            <a:r>
              <a:rPr b="1" lang="ru-RU" sz="1800" spc="-1">
                <a:latin typeface="Monotype Corsiva"/>
              </a:rPr>
              <a:t>Безвозмездные поступления: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>
                <a:latin typeface="Arial Narrow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>
                <a:latin typeface="Arial Narrow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>
                <a:latin typeface="Arial Narrow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600" spc="-1">
                <a:latin typeface="Arial Narrow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pc="-1">
                <a:latin typeface="Arial Narrow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600" spc="-1">
                <a:latin typeface="Arial Narrow"/>
              </a:rPr>
              <a:t> </a:t>
            </a:r>
            <a:endParaRPr/>
          </a:p>
        </p:txBody>
      </p:sp>
      <p:sp>
        <p:nvSpPr>
          <p:cNvPr id="262" name="CustomShape 4"/>
          <p:cNvSpPr/>
          <p:nvPr/>
        </p:nvSpPr>
        <p:spPr>
          <a:xfrm rot="1991400">
            <a:off x="3650760" y="870120"/>
            <a:ext cx="506520" cy="672840"/>
          </a:xfrm>
          <a:custGeom>
            <a:avLst/>
            <a:gdLst/>
            <a:ahLst/>
            <a:rect l="0" t="0" r="r" b="b"/>
            <a:pathLst>
              <a:path w="1523" h="1758">
                <a:moveTo>
                  <a:pt x="932" y="0"/>
                </a:moveTo>
                <a:lnTo>
                  <a:pt x="294" y="976"/>
                </a:lnTo>
                <a:lnTo>
                  <a:pt x="0" y="784"/>
                </a:lnTo>
                <a:lnTo>
                  <a:pt x="204" y="1757"/>
                </a:lnTo>
                <a:lnTo>
                  <a:pt x="1178" y="1554"/>
                </a:lnTo>
                <a:lnTo>
                  <a:pt x="884" y="1362"/>
                </a:lnTo>
                <a:lnTo>
                  <a:pt x="1522" y="386"/>
                </a:lnTo>
                <a:lnTo>
                  <a:pt x="932" y="0"/>
                </a:lnTo>
              </a:path>
            </a:pathLst>
          </a:custGeom>
          <a:solidFill>
            <a:srgbClr val="4e67c8"/>
          </a:solidFill>
          <a:ln w="25560">
            <a:solidFill>
              <a:srgbClr val="ffffff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3" name="CustomShape 5"/>
          <p:cNvSpPr/>
          <p:nvPr/>
        </p:nvSpPr>
        <p:spPr>
          <a:xfrm rot="19897800">
            <a:off x="4902120" y="837720"/>
            <a:ext cx="482760" cy="628920"/>
          </a:xfrm>
          <a:custGeom>
            <a:avLst/>
            <a:gdLst/>
            <a:ahLst/>
            <a:rect l="0" t="0" r="r" b="b"/>
            <a:pathLst>
              <a:path w="1399" h="1698">
                <a:moveTo>
                  <a:pt x="0" y="319"/>
                </a:moveTo>
                <a:lnTo>
                  <a:pt x="512" y="1266"/>
                </a:lnTo>
                <a:lnTo>
                  <a:pt x="217" y="1425"/>
                </a:lnTo>
                <a:lnTo>
                  <a:pt x="1126" y="1697"/>
                </a:lnTo>
                <a:lnTo>
                  <a:pt x="1398" y="788"/>
                </a:lnTo>
                <a:lnTo>
                  <a:pt x="1102" y="947"/>
                </a:lnTo>
                <a:lnTo>
                  <a:pt x="590" y="0"/>
                </a:lnTo>
                <a:lnTo>
                  <a:pt x="0" y="319"/>
                </a:lnTo>
              </a:path>
            </a:pathLst>
          </a:custGeom>
          <a:solidFill>
            <a:srgbClr val="4e67c8"/>
          </a:solidFill>
          <a:ln w="25560">
            <a:solidFill>
              <a:srgbClr val="ffffff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4" name="CustomShape 6"/>
          <p:cNvSpPr/>
          <p:nvPr/>
        </p:nvSpPr>
        <p:spPr>
          <a:xfrm>
            <a:off x="4214880" y="907920"/>
            <a:ext cx="500040" cy="3384720"/>
          </a:xfrm>
          <a:custGeom>
            <a:avLst/>
            <a:gdLst/>
            <a:ahLst/>
            <a:rect l="0" t="0" r="r" b="b"/>
            <a:pathLst>
              <a:path w="1391" h="9404">
                <a:moveTo>
                  <a:pt x="311" y="0"/>
                </a:moveTo>
                <a:lnTo>
                  <a:pt x="311" y="8708"/>
                </a:lnTo>
                <a:lnTo>
                  <a:pt x="0" y="8708"/>
                </a:lnTo>
                <a:lnTo>
                  <a:pt x="695" y="9403"/>
                </a:lnTo>
                <a:lnTo>
                  <a:pt x="1390" y="8708"/>
                </a:lnTo>
                <a:lnTo>
                  <a:pt x="1078" y="8708"/>
                </a:lnTo>
                <a:lnTo>
                  <a:pt x="1078" y="0"/>
                </a:lnTo>
                <a:lnTo>
                  <a:pt x="311" y="0"/>
                </a:lnTo>
              </a:path>
            </a:pathLst>
          </a:custGeom>
          <a:solidFill>
            <a:srgbClr val="4e67c8"/>
          </a:solidFill>
          <a:ln w="25560">
            <a:solidFill>
              <a:srgbClr val="ffffff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5" name="CustomShape 7"/>
          <p:cNvSpPr/>
          <p:nvPr/>
        </p:nvSpPr>
        <p:spPr>
          <a:xfrm>
            <a:off x="642960" y="4857840"/>
            <a:ext cx="4000320" cy="1500120"/>
          </a:xfrm>
          <a:custGeom>
            <a:avLst/>
            <a:gdLst/>
            <a:ahLst/>
            <a:rect l="0" t="0" r="r" b="b"/>
            <a:pathLst>
              <a:path w="11114" h="4169">
                <a:moveTo>
                  <a:pt x="694" y="0"/>
                </a:moveTo>
                <a:cubicBezTo>
                  <a:pt x="347" y="0"/>
                  <a:pt x="0" y="347"/>
                  <a:pt x="0" y="694"/>
                </a:cubicBezTo>
                <a:lnTo>
                  <a:pt x="0" y="3473"/>
                </a:lnTo>
                <a:cubicBezTo>
                  <a:pt x="0" y="3820"/>
                  <a:pt x="347" y="4168"/>
                  <a:pt x="694" y="4168"/>
                </a:cubicBezTo>
                <a:lnTo>
                  <a:pt x="10418" y="4168"/>
                </a:lnTo>
                <a:cubicBezTo>
                  <a:pt x="10765" y="4168"/>
                  <a:pt x="11113" y="3820"/>
                  <a:pt x="11113" y="3473"/>
                </a:cubicBezTo>
                <a:lnTo>
                  <a:pt x="11113" y="694"/>
                </a:lnTo>
                <a:cubicBezTo>
                  <a:pt x="11113" y="347"/>
                  <a:pt x="10765" y="0"/>
                  <a:pt x="10418" y="0"/>
                </a:cubicBezTo>
                <a:lnTo>
                  <a:pt x="694" y="0"/>
                </a:lnTo>
              </a:path>
            </a:pathLst>
          </a:custGeom>
          <a:solidFill>
            <a:srgbClr val="95a4de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От других бюджетов бюджетной системы РФ: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-дотации;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-субвенции;</a:t>
            </a:r>
            <a:endParaRPr/>
          </a:p>
          <a:p>
            <a:pPr algn="just">
              <a:lnSpc>
                <a:spcPct val="100000"/>
              </a:lnSpc>
              <a:buFont typeface="Monotype Corsiva"/>
              <a:buChar char="-"/>
            </a:pPr>
            <a:r>
              <a:rPr lang="ru-RU" sz="1600" spc="-1">
                <a:latin typeface="Monotype Corsiva"/>
              </a:rPr>
              <a:t>субсидии и иные межбюджетные трансферты</a:t>
            </a:r>
            <a:r>
              <a:rPr lang="ru-RU" sz="1800" spc="-1">
                <a:latin typeface="Arial Narrow"/>
              </a:rPr>
              <a:t>.</a:t>
            </a:r>
            <a:endParaRPr/>
          </a:p>
        </p:txBody>
      </p:sp>
      <p:sp>
        <p:nvSpPr>
          <p:cNvPr id="266" name="CustomShape 8"/>
          <p:cNvSpPr/>
          <p:nvPr/>
        </p:nvSpPr>
        <p:spPr>
          <a:xfrm>
            <a:off x="4714920" y="4857840"/>
            <a:ext cx="3857760" cy="1500120"/>
          </a:xfrm>
          <a:custGeom>
            <a:avLst/>
            <a:gdLst/>
            <a:ahLst/>
            <a:rect l="0" t="0" r="r" b="b"/>
            <a:pathLst>
              <a:path w="10718" h="4169">
                <a:moveTo>
                  <a:pt x="694" y="0"/>
                </a:moveTo>
                <a:cubicBezTo>
                  <a:pt x="347" y="0"/>
                  <a:pt x="0" y="347"/>
                  <a:pt x="0" y="694"/>
                </a:cubicBezTo>
                <a:lnTo>
                  <a:pt x="0" y="3473"/>
                </a:lnTo>
                <a:cubicBezTo>
                  <a:pt x="0" y="3820"/>
                  <a:pt x="347" y="4168"/>
                  <a:pt x="694" y="4168"/>
                </a:cubicBezTo>
                <a:lnTo>
                  <a:pt x="10022" y="4168"/>
                </a:lnTo>
                <a:cubicBezTo>
                  <a:pt x="10369" y="4168"/>
                  <a:pt x="10717" y="3820"/>
                  <a:pt x="10717" y="3473"/>
                </a:cubicBezTo>
                <a:lnTo>
                  <a:pt x="10717" y="694"/>
                </a:lnTo>
                <a:cubicBezTo>
                  <a:pt x="10717" y="347"/>
                  <a:pt x="10369" y="0"/>
                  <a:pt x="10022" y="0"/>
                </a:cubicBezTo>
                <a:lnTo>
                  <a:pt x="694" y="0"/>
                </a:lnTo>
              </a:path>
            </a:pathLst>
          </a:custGeom>
          <a:solidFill>
            <a:srgbClr val="95a4de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От других негосударственных организаций;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Прочие безвозмездные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Заголовок 1" descr=""/>
          <p:cNvPicPr/>
          <p:nvPr/>
        </p:nvPicPr>
        <p:blipFill>
          <a:blip r:embed="rId1"/>
          <a:stretch/>
        </p:blipFill>
        <p:spPr>
          <a:xfrm>
            <a:off x="1792440" y="4114800"/>
            <a:ext cx="6797520" cy="140184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642960" y="1916280"/>
            <a:ext cx="8072280" cy="1296720"/>
          </a:xfrm>
          <a:custGeom>
            <a:avLst/>
            <a:gdLst/>
            <a:ahLst/>
            <a:rect l="0" t="0" r="r" b="b"/>
            <a:pathLst>
              <a:path w="22424" h="3604">
                <a:moveTo>
                  <a:pt x="600" y="0"/>
                </a:moveTo>
                <a:cubicBezTo>
                  <a:pt x="300" y="0"/>
                  <a:pt x="0" y="300"/>
                  <a:pt x="0" y="600"/>
                </a:cubicBezTo>
                <a:lnTo>
                  <a:pt x="0" y="3002"/>
                </a:lnTo>
                <a:cubicBezTo>
                  <a:pt x="0" y="3302"/>
                  <a:pt x="300" y="3603"/>
                  <a:pt x="600" y="3603"/>
                </a:cubicBezTo>
                <a:lnTo>
                  <a:pt x="21823" y="3603"/>
                </a:lnTo>
                <a:cubicBezTo>
                  <a:pt x="22123" y="3603"/>
                  <a:pt x="22423" y="3302"/>
                  <a:pt x="22423" y="3002"/>
                </a:cubicBezTo>
                <a:lnTo>
                  <a:pt x="22423" y="600"/>
                </a:lnTo>
                <a:cubicBezTo>
                  <a:pt x="22423" y="300"/>
                  <a:pt x="22123" y="0"/>
                  <a:pt x="21823" y="0"/>
                </a:cubicBezTo>
                <a:lnTo>
                  <a:pt x="600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2800" spc="-1">
                <a:solidFill>
                  <a:srgbClr val="0d79ca"/>
                </a:solidFill>
                <a:latin typeface="Monotype Corsiva"/>
                <a:ea typeface="Times New Roman"/>
              </a:rPr>
              <a:t>БЕЗВОЗМЕЗДНЫЕ ПОСТУПЛЕНИЯ</a:t>
            </a:r>
            <a:r>
              <a:rPr b="1" lang="en-US" sz="2800" spc="-1">
                <a:solidFill>
                  <a:srgbClr val="0d79ca"/>
                </a:solidFill>
                <a:latin typeface="Monotype Corsiva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800" spc="-1">
                <a:solidFill>
                  <a:srgbClr val="0d79ca"/>
                </a:solidFill>
                <a:latin typeface="Monotype Corsiva"/>
                <a:ea typeface="Times New Roman"/>
              </a:rPr>
              <a:t>от других бюджетов 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Arial Narrow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Arial Narrow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b="1" i="1" lang="ru-RU" sz="2000" spc="-1">
                <a:latin typeface="Monotype Corsiva"/>
                <a:ea typeface="Times New Roman"/>
              </a:rPr>
              <a:t>Дотации</a:t>
            </a:r>
            <a:r>
              <a:rPr lang="ru-RU" sz="2000" spc="-1">
                <a:latin typeface="Monotype Corsiva"/>
                <a:ea typeface="Times New Roman"/>
              </a:rPr>
              <a:t> - межбюджетные трансферты (бюджетные средства), предоставляемые на безвозмездной и безвозвратной основе для покрытия текущих расходов</a:t>
            </a:r>
            <a:r>
              <a:rPr lang="en-US" sz="2000" spc="-1">
                <a:latin typeface="Monotype Corsiva"/>
                <a:ea typeface="Times New Roman"/>
              </a:rPr>
              <a:t> </a:t>
            </a:r>
            <a:r>
              <a:rPr lang="ru-RU" sz="2000" spc="-1">
                <a:latin typeface="Monotype Corsiva"/>
                <a:ea typeface="Times New Roman"/>
              </a:rPr>
              <a:t>без определения конкретных целей и условий их использования</a:t>
            </a:r>
            <a:r>
              <a:rPr lang="en-US" sz="2000" spc="-1">
                <a:latin typeface="Monotype Corsiva"/>
                <a:ea typeface="Times New Roman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pc="-1">
                <a:latin typeface="Monotype Corsiva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pc="-1">
                <a:latin typeface="Monotype Corsiva"/>
                <a:ea typeface="Times New Roman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pc="-1">
                <a:latin typeface="Monotype Corsiva"/>
                <a:ea typeface="Times New Roman"/>
              </a:rPr>
              <a:t> </a:t>
            </a:r>
            <a:endParaRPr/>
          </a:p>
        </p:txBody>
      </p:sp>
      <p:sp>
        <p:nvSpPr>
          <p:cNvPr id="269" name="CustomShape 2"/>
          <p:cNvSpPr/>
          <p:nvPr/>
        </p:nvSpPr>
        <p:spPr>
          <a:xfrm>
            <a:off x="642960" y="3357720"/>
            <a:ext cx="8072280" cy="1584000"/>
          </a:xfrm>
          <a:custGeom>
            <a:avLst/>
            <a:gdLst/>
            <a:ahLst/>
            <a:rect l="0" t="0" r="r" b="b"/>
            <a:pathLst>
              <a:path w="22425" h="4402">
                <a:moveTo>
                  <a:pt x="733" y="0"/>
                </a:moveTo>
                <a:cubicBezTo>
                  <a:pt x="366" y="0"/>
                  <a:pt x="0" y="366"/>
                  <a:pt x="0" y="733"/>
                </a:cubicBezTo>
                <a:lnTo>
                  <a:pt x="0" y="3667"/>
                </a:lnTo>
                <a:cubicBezTo>
                  <a:pt x="0" y="4034"/>
                  <a:pt x="366" y="4401"/>
                  <a:pt x="733" y="4401"/>
                </a:cubicBezTo>
                <a:lnTo>
                  <a:pt x="21690" y="4401"/>
                </a:lnTo>
                <a:cubicBezTo>
                  <a:pt x="22057" y="4401"/>
                  <a:pt x="22424" y="4034"/>
                  <a:pt x="22424" y="3667"/>
                </a:cubicBezTo>
                <a:lnTo>
                  <a:pt x="22424" y="733"/>
                </a:lnTo>
                <a:cubicBezTo>
                  <a:pt x="22424" y="366"/>
                  <a:pt x="22057" y="0"/>
                  <a:pt x="21690" y="0"/>
                </a:cubicBezTo>
                <a:lnTo>
                  <a:pt x="73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i="1" lang="ru-RU" sz="2000" spc="-1">
                <a:latin typeface="Monotype Corsiva"/>
                <a:ea typeface="Times New Roman"/>
              </a:rPr>
              <a:t>Субвенции</a:t>
            </a:r>
            <a:r>
              <a:rPr lang="ru-RU" sz="2000" spc="-1">
                <a:latin typeface="Monotype Corsiva"/>
                <a:ea typeface="Times New Roman"/>
              </a:rPr>
              <a:t> - межбюджетные трансферты (бюджетные средства), предоставляемые бюджету другого уровня бюджетной системы Российской Федерации на безвозмездной и безвозвратной основах на осуществление определенных целевых расходов.</a:t>
            </a:r>
            <a:endParaRPr/>
          </a:p>
        </p:txBody>
      </p:sp>
      <p:sp>
        <p:nvSpPr>
          <p:cNvPr id="270" name="CustomShape 3"/>
          <p:cNvSpPr/>
          <p:nvPr/>
        </p:nvSpPr>
        <p:spPr>
          <a:xfrm>
            <a:off x="714240" y="5084640"/>
            <a:ext cx="7929720" cy="1440000"/>
          </a:xfrm>
          <a:custGeom>
            <a:avLst/>
            <a:gdLst/>
            <a:ahLst/>
            <a:rect l="0" t="0" r="r" b="b"/>
            <a:pathLst>
              <a:path w="22028" h="4001">
                <a:moveTo>
                  <a:pt x="666" y="0"/>
                </a:moveTo>
                <a:cubicBezTo>
                  <a:pt x="333" y="0"/>
                  <a:pt x="0" y="333"/>
                  <a:pt x="0" y="666"/>
                </a:cubicBezTo>
                <a:lnTo>
                  <a:pt x="0" y="3334"/>
                </a:lnTo>
                <a:cubicBezTo>
                  <a:pt x="0" y="3667"/>
                  <a:pt x="333" y="4000"/>
                  <a:pt x="666" y="4000"/>
                </a:cubicBezTo>
                <a:lnTo>
                  <a:pt x="21361" y="4000"/>
                </a:lnTo>
                <a:cubicBezTo>
                  <a:pt x="21694" y="4000"/>
                  <a:pt x="22027" y="3667"/>
                  <a:pt x="22027" y="3334"/>
                </a:cubicBezTo>
                <a:lnTo>
                  <a:pt x="22027" y="666"/>
                </a:lnTo>
                <a:cubicBezTo>
                  <a:pt x="22027" y="333"/>
                  <a:pt x="21694" y="0"/>
                  <a:pt x="21361" y="0"/>
                </a:cubicBezTo>
                <a:lnTo>
                  <a:pt x="666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i="1" lang="ru-RU" sz="2000" spc="-1">
                <a:latin typeface="Monotype Corsiva"/>
                <a:ea typeface="Times New Roman"/>
              </a:rPr>
              <a:t>Субсидии</a:t>
            </a:r>
            <a:r>
              <a:rPr lang="ru-RU" sz="2000" spc="-1">
                <a:latin typeface="Monotype Corsiva"/>
                <a:ea typeface="Times New Roman"/>
              </a:rPr>
              <a:t> - межбюджетные трансферты (бюджетные средства), предоставляемые бюджету другого уровня бюджетной системы Российской Федерации на условиях долевого финансирования целевых расходов.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85840" y="1143000"/>
            <a:ext cx="4768920" cy="5429160"/>
          </a:xfrm>
          <a:prstGeom prst="ellipse">
            <a:avLst/>
          </a:pr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72" name="Заголовок 3" descr=""/>
          <p:cNvPicPr/>
          <p:nvPr/>
        </p:nvPicPr>
        <p:blipFill>
          <a:blip r:embed="rId1"/>
          <a:stretch/>
        </p:blipFill>
        <p:spPr>
          <a:xfrm>
            <a:off x="285840" y="390600"/>
            <a:ext cx="8686800" cy="1334880"/>
          </a:xfrm>
          <a:prstGeom prst="rect">
            <a:avLst/>
          </a:prstGeom>
          <a:ln>
            <a:noFill/>
          </a:ln>
        </p:spPr>
      </p:pic>
      <p:pic>
        <p:nvPicPr>
          <p:cNvPr id="273" name="Скругленный прямоугольник 4" descr=""/>
          <p:cNvPicPr/>
          <p:nvPr/>
        </p:nvPicPr>
        <p:blipFill>
          <a:blip r:embed="rId2"/>
          <a:stretch/>
        </p:blipFill>
        <p:spPr>
          <a:xfrm>
            <a:off x="4943520" y="1762200"/>
            <a:ext cx="2255760" cy="1931760"/>
          </a:xfrm>
          <a:prstGeom prst="rect">
            <a:avLst/>
          </a:prstGeom>
          <a:ln>
            <a:noFill/>
          </a:ln>
        </p:spPr>
      </p:pic>
      <p:pic>
        <p:nvPicPr>
          <p:cNvPr id="274" name="Скругленный прямоугольник 5" descr=""/>
          <p:cNvPicPr/>
          <p:nvPr/>
        </p:nvPicPr>
        <p:blipFill>
          <a:blip r:embed="rId3"/>
          <a:stretch/>
        </p:blipFill>
        <p:spPr>
          <a:xfrm>
            <a:off x="7302600" y="1762200"/>
            <a:ext cx="1609560" cy="1931760"/>
          </a:xfrm>
          <a:prstGeom prst="rect">
            <a:avLst/>
          </a:prstGeom>
          <a:ln>
            <a:noFill/>
          </a:ln>
        </p:spPr>
      </p:pic>
      <p:pic>
        <p:nvPicPr>
          <p:cNvPr id="275" name="Скругленный прямоугольник 6" descr=""/>
          <p:cNvPicPr/>
          <p:nvPr/>
        </p:nvPicPr>
        <p:blipFill>
          <a:blip r:embed="rId4"/>
          <a:stretch/>
        </p:blipFill>
        <p:spPr>
          <a:xfrm>
            <a:off x="5443560" y="3121200"/>
            <a:ext cx="1609560" cy="1931760"/>
          </a:xfrm>
          <a:prstGeom prst="rect">
            <a:avLst/>
          </a:prstGeom>
          <a:ln>
            <a:noFill/>
          </a:ln>
        </p:spPr>
      </p:pic>
      <p:pic>
        <p:nvPicPr>
          <p:cNvPr id="276" name="Скругленный прямоугольник 7" descr=""/>
          <p:cNvPicPr/>
          <p:nvPr/>
        </p:nvPicPr>
        <p:blipFill>
          <a:blip r:embed="rId5"/>
          <a:stretch/>
        </p:blipFill>
        <p:spPr>
          <a:xfrm>
            <a:off x="7089840" y="3048120"/>
            <a:ext cx="1895400" cy="1931760"/>
          </a:xfrm>
          <a:prstGeom prst="rect">
            <a:avLst/>
          </a:prstGeom>
          <a:ln>
            <a:noFill/>
          </a:ln>
        </p:spPr>
      </p:pic>
      <p:sp>
        <p:nvSpPr>
          <p:cNvPr id="277" name="CustomShape 2"/>
          <p:cNvSpPr/>
          <p:nvPr/>
        </p:nvSpPr>
        <p:spPr>
          <a:xfrm>
            <a:off x="3000240" y="2143080"/>
            <a:ext cx="1571760" cy="914400"/>
          </a:xfrm>
          <a:custGeom>
            <a:avLst/>
            <a:gdLst/>
            <a:ahLst/>
            <a:rect l="0" t="0" r="r" b="b"/>
            <a:pathLst>
              <a:path w="4368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3943" y="2541"/>
                </a:lnTo>
                <a:cubicBezTo>
                  <a:pt x="4155" y="2541"/>
                  <a:pt x="4367" y="2329"/>
                  <a:pt x="4367" y="2117"/>
                </a:cubicBezTo>
                <a:lnTo>
                  <a:pt x="4367" y="423"/>
                </a:lnTo>
                <a:cubicBezTo>
                  <a:pt x="4367" y="211"/>
                  <a:pt x="4155" y="0"/>
                  <a:pt x="3943" y="0"/>
                </a:cubicBezTo>
                <a:lnTo>
                  <a:pt x="42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образование</a:t>
            </a: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857160" y="2143080"/>
            <a:ext cx="1928880" cy="914400"/>
          </a:xfrm>
          <a:custGeom>
            <a:avLst/>
            <a:gdLst/>
            <a:ahLst/>
            <a:rect l="0" t="0" r="r" b="b"/>
            <a:pathLst>
              <a:path w="5360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4935" y="2541"/>
                </a:lnTo>
                <a:cubicBezTo>
                  <a:pt x="5147" y="2541"/>
                  <a:pt x="5359" y="2329"/>
                  <a:pt x="5359" y="2117"/>
                </a:cubicBezTo>
                <a:lnTo>
                  <a:pt x="5359" y="423"/>
                </a:lnTo>
                <a:cubicBezTo>
                  <a:pt x="5359" y="211"/>
                  <a:pt x="5147" y="0"/>
                  <a:pt x="4935" y="0"/>
                </a:cubicBezTo>
                <a:lnTo>
                  <a:pt x="42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культура, кинематография</a:t>
            </a:r>
            <a:endParaRPr/>
          </a:p>
        </p:txBody>
      </p:sp>
      <p:sp>
        <p:nvSpPr>
          <p:cNvPr id="279" name="CustomShape 4"/>
          <p:cNvSpPr/>
          <p:nvPr/>
        </p:nvSpPr>
        <p:spPr>
          <a:xfrm>
            <a:off x="714240" y="4429080"/>
            <a:ext cx="2143440" cy="914400"/>
          </a:xfrm>
          <a:custGeom>
            <a:avLst/>
            <a:gdLst/>
            <a:ahLst/>
            <a:rect l="0" t="0" r="r" b="b"/>
            <a:pathLst>
              <a:path w="5956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5531" y="2541"/>
                </a:lnTo>
                <a:cubicBezTo>
                  <a:pt x="5743" y="2541"/>
                  <a:pt x="5955" y="2329"/>
                  <a:pt x="5955" y="2117"/>
                </a:cubicBezTo>
                <a:lnTo>
                  <a:pt x="5955" y="423"/>
                </a:lnTo>
                <a:cubicBezTo>
                  <a:pt x="5955" y="211"/>
                  <a:pt x="5743" y="0"/>
                  <a:pt x="5531" y="0"/>
                </a:cubicBezTo>
                <a:lnTo>
                  <a:pt x="42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Социальная поддержка</a:t>
            </a:r>
            <a:endParaRPr/>
          </a:p>
        </p:txBody>
      </p:sp>
      <p:sp>
        <p:nvSpPr>
          <p:cNvPr id="280" name="CustomShape 5"/>
          <p:cNvSpPr/>
          <p:nvPr/>
        </p:nvSpPr>
        <p:spPr>
          <a:xfrm>
            <a:off x="3286080" y="4357800"/>
            <a:ext cx="1428840" cy="914400"/>
          </a:xfrm>
          <a:custGeom>
            <a:avLst/>
            <a:gdLst/>
            <a:ahLst/>
            <a:rect l="0" t="0" r="r" b="b"/>
            <a:pathLst>
              <a:path w="3970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3546" y="2541"/>
                </a:lnTo>
                <a:cubicBezTo>
                  <a:pt x="3757" y="2541"/>
                  <a:pt x="3969" y="2329"/>
                  <a:pt x="3969" y="2117"/>
                </a:cubicBezTo>
                <a:lnTo>
                  <a:pt x="3969" y="423"/>
                </a:lnTo>
                <a:cubicBezTo>
                  <a:pt x="3969" y="211"/>
                  <a:pt x="3757" y="0"/>
                  <a:pt x="3546" y="0"/>
                </a:cubicBezTo>
                <a:lnTo>
                  <a:pt x="423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социальная политика</a:t>
            </a:r>
            <a:endParaRPr/>
          </a:p>
        </p:txBody>
      </p:sp>
      <p:sp>
        <p:nvSpPr>
          <p:cNvPr id="281" name="CustomShape 6"/>
          <p:cNvSpPr/>
          <p:nvPr/>
        </p:nvSpPr>
        <p:spPr>
          <a:xfrm>
            <a:off x="2000160" y="5500800"/>
            <a:ext cx="1500120" cy="785880"/>
          </a:xfrm>
          <a:custGeom>
            <a:avLst/>
            <a:gdLst/>
            <a:ahLst/>
            <a:rect l="0" t="0" r="r" b="b"/>
            <a:pathLst>
              <a:path w="4169" h="2185">
                <a:moveTo>
                  <a:pt x="364" y="0"/>
                </a:moveTo>
                <a:cubicBezTo>
                  <a:pt x="182" y="0"/>
                  <a:pt x="0" y="182"/>
                  <a:pt x="0" y="364"/>
                </a:cubicBezTo>
                <a:lnTo>
                  <a:pt x="0" y="1820"/>
                </a:lnTo>
                <a:cubicBezTo>
                  <a:pt x="0" y="2002"/>
                  <a:pt x="182" y="2184"/>
                  <a:pt x="364" y="2184"/>
                </a:cubicBezTo>
                <a:lnTo>
                  <a:pt x="3804" y="2184"/>
                </a:lnTo>
                <a:cubicBezTo>
                  <a:pt x="3986" y="2184"/>
                  <a:pt x="4168" y="2002"/>
                  <a:pt x="4168" y="1820"/>
                </a:cubicBezTo>
                <a:lnTo>
                  <a:pt x="4168" y="364"/>
                </a:lnTo>
                <a:cubicBezTo>
                  <a:pt x="4168" y="182"/>
                  <a:pt x="3986" y="0"/>
                  <a:pt x="3804" y="0"/>
                </a:cubicBezTo>
                <a:lnTo>
                  <a:pt x="364" y="0"/>
                </a:lnTo>
              </a:path>
            </a:pathLst>
          </a:custGeom>
          <a:gradFill>
            <a:gsLst>
              <a:gs pos="0">
                <a:srgbClr val="c0c5e8"/>
              </a:gs>
              <a:gs pos="100000">
                <a:srgbClr val="8c94ce"/>
              </a:gs>
            </a:gsLst>
            <a:lin ang="5400000"/>
          </a:gradFill>
          <a:ln w="9360">
            <a:solidFill>
              <a:srgbClr val="4e67c8"/>
            </a:solidFill>
            <a:miter/>
          </a:ln>
          <a:effectLst>
            <a:outerShdw dist="50760" dir="5400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ru-RU" sz="1600" spc="-1">
                <a:latin typeface="Monotype Corsiva"/>
              </a:rPr>
              <a:t>физкультура и спорт</a:t>
            </a:r>
            <a:endParaRPr/>
          </a:p>
        </p:txBody>
      </p:sp>
      <p:pic>
        <p:nvPicPr>
          <p:cNvPr id="282" name="Скругленный прямоугольник 13" descr=""/>
          <p:cNvPicPr/>
          <p:nvPr/>
        </p:nvPicPr>
        <p:blipFill>
          <a:blip r:embed="rId6"/>
          <a:stretch/>
        </p:blipFill>
        <p:spPr>
          <a:xfrm>
            <a:off x="5230800" y="4406760"/>
            <a:ext cx="1608120" cy="1933560"/>
          </a:xfrm>
          <a:prstGeom prst="rect">
            <a:avLst/>
          </a:prstGeom>
          <a:ln>
            <a:noFill/>
          </a:ln>
        </p:spPr>
      </p:pic>
      <p:pic>
        <p:nvPicPr>
          <p:cNvPr id="283" name="Скругленный прямоугольник 14" descr=""/>
          <p:cNvPicPr/>
          <p:nvPr/>
        </p:nvPicPr>
        <p:blipFill>
          <a:blip r:embed="rId7"/>
          <a:stretch/>
        </p:blipFill>
        <p:spPr>
          <a:xfrm>
            <a:off x="7089840" y="4121280"/>
            <a:ext cx="1895400" cy="4674960"/>
          </a:xfrm>
          <a:prstGeom prst="rect">
            <a:avLst/>
          </a:prstGeom>
          <a:ln>
            <a:noFill/>
          </a:ln>
        </p:spPr>
      </p:pic>
      <p:pic>
        <p:nvPicPr>
          <p:cNvPr id="284" name="Прямоугольник 16" descr=""/>
          <p:cNvPicPr/>
          <p:nvPr/>
        </p:nvPicPr>
        <p:blipFill>
          <a:blip r:embed="rId8"/>
          <a:stretch/>
        </p:blipFill>
        <p:spPr>
          <a:xfrm>
            <a:off x="749160" y="3060720"/>
            <a:ext cx="3749760" cy="137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Заголовок 1" descr=""/>
          <p:cNvPicPr/>
          <p:nvPr/>
        </p:nvPicPr>
        <p:blipFill>
          <a:blip r:embed="rId1"/>
          <a:stretch/>
        </p:blipFill>
        <p:spPr>
          <a:xfrm>
            <a:off x="182520" y="-6480"/>
            <a:ext cx="8991720" cy="1322640"/>
          </a:xfrm>
          <a:prstGeom prst="rect">
            <a:avLst/>
          </a:prstGeom>
          <a:ln>
            <a:noFill/>
          </a:ln>
        </p:spPr>
      </p:pic>
      <p:graphicFrame>
        <p:nvGraphicFramePr>
          <p:cNvPr id="286" name="Table 1"/>
          <p:cNvGraphicFramePr/>
          <p:nvPr/>
        </p:nvGraphicFramePr>
        <p:xfrm>
          <a:off x="755640" y="1557360"/>
          <a:ext cx="7632720" cy="4591080"/>
        </p:xfrm>
        <a:graphic>
          <a:graphicData uri="http://schemas.openxmlformats.org/drawingml/2006/table">
            <a:tbl>
              <a:tblPr/>
              <a:tblGrid>
                <a:gridCol w="3035160"/>
                <a:gridCol w="1533600"/>
                <a:gridCol w="1532160"/>
                <a:gridCol w="1531800"/>
              </a:tblGrid>
              <a:tr h="647640">
                <a:tc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pc="-1">
                          <a:solidFill>
                            <a:srgbClr val="21306a"/>
                          </a:solidFill>
                          <a:latin typeface="Monotype Corsiva"/>
                        </a:rPr>
                        <a:t>2017 год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pc="-1">
                          <a:solidFill>
                            <a:srgbClr val="21306a"/>
                          </a:solidFill>
                          <a:latin typeface="Monotype Corsiva"/>
                        </a:rPr>
                        <a:t>2018 год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pc="-1">
                          <a:solidFill>
                            <a:srgbClr val="21306a"/>
                          </a:solidFill>
                          <a:latin typeface="Monotype Corsiva"/>
                        </a:rPr>
                        <a:t>2019 год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</a:tr>
              <a:tr h="11890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Доходы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  <a:ea typeface="Arial Unicode MS"/>
                        </a:rPr>
                        <a:t>266,7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  <a:ea typeface="Arial Unicode MS"/>
                        </a:rPr>
                        <a:t>241,7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241,6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 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</a:tr>
              <a:tr h="9176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Расходы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  <a:ea typeface="Arial Unicode MS"/>
                        </a:rPr>
                        <a:t>270,4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  <a:ea typeface="Arial Unicode MS"/>
                        </a:rPr>
                        <a:t>245,2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248,0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</a:tr>
              <a:tr h="9190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Профицит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</a:tr>
              <a:tr h="9176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Дефицит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  <a:ea typeface="Arial Unicode MS"/>
                        </a:rPr>
                        <a:t>3,7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  <a:ea typeface="Arial Unicode MS"/>
                        </a:rPr>
                        <a:t>3,5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spc="-1">
                          <a:solidFill>
                            <a:srgbClr val="21306a"/>
                          </a:solidFill>
                          <a:latin typeface="Monotype Corsiva"/>
                        </a:rPr>
                        <a:t>6,4</a:t>
                      </a:r>
                      <a:endParaRPr/>
                    </a:p>
                  </a:txBody>
                  <a:tcPr marL="91440" marR="9144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d2eafc"/>
                    </a:solidFill>
                  </a:tcPr>
                </a:tc>
              </a:tr>
            </a:tbl>
          </a:graphicData>
        </a:graphic>
      </p:graphicFrame>
      <p:sp>
        <p:nvSpPr>
          <p:cNvPr id="287" name="CustomShape 2"/>
          <p:cNvSpPr/>
          <p:nvPr/>
        </p:nvSpPr>
        <p:spPr>
          <a:xfrm>
            <a:off x="7020000" y="1197000"/>
            <a:ext cx="1655640" cy="3682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1800" spc="-1">
                <a:latin typeface="Arial"/>
              </a:rPr>
              <a:t>    </a:t>
            </a:r>
            <a:r>
              <a:rPr lang="ru-RU" sz="1800" spc="-1">
                <a:solidFill>
                  <a:srgbClr val="21306a"/>
                </a:solidFill>
                <a:latin typeface="Monotype Corsiva"/>
              </a:rPr>
              <a:t>млн.руб.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01680" y="692280"/>
            <a:ext cx="8686800" cy="60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r"/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900000" y="857160"/>
            <a:ext cx="7632720" cy="582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>
                <a:solidFill>
                  <a:srgbClr val="21306a"/>
                </a:solidFill>
                <a:latin typeface="Monotype Corsiva"/>
              </a:rPr>
              <a:t>Основные приоритеты бюджетной политики:</a:t>
            </a:r>
            <a:r>
              <a:rPr b="1" lang="ru-RU" sz="2400" spc="-1">
                <a:solidFill>
                  <a:srgbClr val="21306a"/>
                </a:solidFill>
                <a:latin typeface="Monotype Corsiva"/>
              </a:rPr>
              <a:t>
</a:t>
            </a:r>
            <a:r>
              <a:rPr b="1" lang="ru-RU" sz="2400" spc="-1">
                <a:latin typeface="Monotype Corsiva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pc="-1">
                <a:solidFill>
                  <a:srgbClr val="21306a"/>
                </a:solidFill>
                <a:latin typeface="Monotype Corsiva"/>
                <a:ea typeface="Times New Roman"/>
              </a:rPr>
              <a:t> </a:t>
            </a:r>
            <a:endParaRPr/>
          </a:p>
          <a:p>
            <a:pPr indent="450720" algn="just">
              <a:lnSpc>
                <a:spcPct val="100000"/>
              </a:lnSpc>
              <a:buClr>
                <a:srgbClr val="21306a"/>
              </a:buClr>
              <a:buFont typeface="Monotype Corsiva"/>
              <a:buChar char="-"/>
            </a:pPr>
            <a:r>
              <a:rPr lang="ru-RU" sz="2400" spc="-1">
                <a:solidFill>
                  <a:srgbClr val="21306a"/>
                </a:solidFill>
                <a:latin typeface="Monotype Corsiva"/>
                <a:ea typeface="Times New Roman"/>
              </a:rPr>
              <a:t>улучшение качества жизни населения, создание условий для обеспечения позитивных структурных изменений в экономике и социальной сфере, решение проблем макроэкономической сбалансированности, повышение прозрачности управления общественными финансам;</a:t>
            </a:r>
            <a:endParaRPr/>
          </a:p>
          <a:p>
            <a:pPr indent="450720" algn="just">
              <a:lnSpc>
                <a:spcPct val="100000"/>
              </a:lnSpc>
              <a:buClr>
                <a:srgbClr val="21306a"/>
              </a:buClr>
              <a:buFont typeface="Monotype Corsiva"/>
              <a:buChar char="-"/>
            </a:pPr>
            <a:r>
              <a:rPr lang="ru-RU" sz="2400" spc="-1">
                <a:solidFill>
                  <a:srgbClr val="21306a"/>
                </a:solidFill>
                <a:latin typeface="Monotype Corsiva"/>
              </a:rPr>
              <a:t> </a:t>
            </a:r>
            <a:endParaRPr/>
          </a:p>
          <a:p>
            <a:pPr indent="450720" algn="just">
              <a:lnSpc>
                <a:spcPct val="100000"/>
              </a:lnSpc>
              <a:buClr>
                <a:srgbClr val="21306a"/>
              </a:buClr>
              <a:buFont typeface="Monotype Corsiva"/>
              <a:buChar char="-"/>
            </a:pPr>
            <a:r>
              <a:rPr lang="ru-RU" sz="2400" spc="-1">
                <a:solidFill>
                  <a:srgbClr val="21306a"/>
                </a:solidFill>
                <a:latin typeface="Monotype Corsiva"/>
                <a:ea typeface="Times New Roman"/>
              </a:rPr>
              <a:t>реализация потенциала повышения эффективности бюджетных расходов;</a:t>
            </a:r>
            <a:endParaRPr/>
          </a:p>
          <a:p>
            <a:pPr indent="450720" algn="just">
              <a:lnSpc>
                <a:spcPct val="100000"/>
              </a:lnSpc>
              <a:buClr>
                <a:srgbClr val="21306a"/>
              </a:buClr>
              <a:buFont typeface="Monotype Corsiva"/>
              <a:buChar char="-"/>
            </a:pPr>
            <a:r>
              <a:rPr lang="ru-RU" sz="2400" spc="-1">
                <a:solidFill>
                  <a:srgbClr val="21306a"/>
                </a:solidFill>
                <a:latin typeface="Monotype Corsiva"/>
                <a:ea typeface="Times New Roman"/>
              </a:rPr>
              <a:t>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Заголовок 1" descr=""/>
          <p:cNvPicPr/>
          <p:nvPr/>
        </p:nvPicPr>
        <p:blipFill>
          <a:blip r:embed="rId1"/>
          <a:stretch/>
        </p:blipFill>
        <p:spPr>
          <a:xfrm>
            <a:off x="304920" y="-19080"/>
            <a:ext cx="8296200" cy="2543040"/>
          </a:xfrm>
          <a:prstGeom prst="rect">
            <a:avLst/>
          </a:prstGeom>
          <a:ln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2500200" y="1714680"/>
            <a:ext cx="1357560" cy="3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"/>
          <p:cNvSpPr/>
          <p:nvPr/>
        </p:nvSpPr>
        <p:spPr>
          <a:xfrm>
            <a:off x="571680" y="1214280"/>
            <a:ext cx="1428480" cy="73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ru-RU" sz="1400" spc="-1">
                <a:latin typeface="Arial"/>
                <a:ea typeface="Arial"/>
              </a:rPr>
              <a:t> </a:t>
            </a:r>
            <a:endParaRPr/>
          </a:p>
          <a:p>
            <a:pPr/>
            <a:r>
              <a:rPr b="1" lang="ru-RU" sz="1400" spc="-1">
                <a:latin typeface="Arial"/>
                <a:ea typeface="Arial"/>
              </a:rPr>
              <a:t> </a:t>
            </a:r>
            <a:endParaRPr/>
          </a:p>
          <a:p>
            <a:pPr/>
            <a:r>
              <a:rPr b="1" lang="ru-RU" sz="1400" spc="-1">
                <a:latin typeface="Arial"/>
                <a:ea typeface="Arial"/>
              </a:rPr>
              <a:t> </a:t>
            </a:r>
            <a:endParaRPr/>
          </a:p>
        </p:txBody>
      </p:sp>
      <p:pic>
        <p:nvPicPr>
          <p:cNvPr id="293" name="Диаграмма 5" descr=""/>
          <p:cNvPicPr/>
          <p:nvPr/>
        </p:nvPicPr>
        <p:blipFill>
          <a:blip r:embed="rId2"/>
          <a:stretch/>
        </p:blipFill>
        <p:spPr>
          <a:xfrm>
            <a:off x="969840" y="2639880"/>
            <a:ext cx="6772320" cy="345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8155</TotalTime>
  <Application>LibreOffice/5.0.3.2$Windows_X86_64 LibreOffice_project/e5f16313668ac592c1bfb310f4390624e3dbfb75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2007-04-24T06:18:54Z</dcterms:created>
  <dc:creator>Сагалаева Юлия</dc:creator>
  <dc:language>ru-RU</dc:language>
  <cp:lastPrinted>2016-12-08T16:47:25Z</cp:lastPrinted>
  <dcterms:modified xsi:type="dcterms:W3CDTF">2017-01-16T08:29:33Z</dcterms:modified>
  <cp:revision>854</cp:revision>
  <dc:title>Слайд 1</dc:title>
</cp:coreProperties>
</file>