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93" r:id="rId1"/>
  </p:sldMasterIdLst>
  <p:notesMasterIdLst>
    <p:notesMasterId r:id="rId27"/>
  </p:notesMasterIdLst>
  <p:sldIdLst>
    <p:sldId id="273" r:id="rId2"/>
    <p:sldId id="291" r:id="rId3"/>
    <p:sldId id="278" r:id="rId4"/>
    <p:sldId id="326" r:id="rId5"/>
    <p:sldId id="364" r:id="rId6"/>
    <p:sldId id="373" r:id="rId7"/>
    <p:sldId id="365" r:id="rId8"/>
    <p:sldId id="366" r:id="rId9"/>
    <p:sldId id="367" r:id="rId10"/>
    <p:sldId id="369" r:id="rId11"/>
    <p:sldId id="370" r:id="rId12"/>
    <p:sldId id="372" r:id="rId13"/>
    <p:sldId id="327" r:id="rId14"/>
    <p:sldId id="377" r:id="rId15"/>
    <p:sldId id="348" r:id="rId16"/>
    <p:sldId id="321" r:id="rId17"/>
    <p:sldId id="317" r:id="rId18"/>
    <p:sldId id="316" r:id="rId19"/>
    <p:sldId id="355" r:id="rId20"/>
    <p:sldId id="356" r:id="rId21"/>
    <p:sldId id="351" r:id="rId22"/>
    <p:sldId id="359" r:id="rId23"/>
    <p:sldId id="360" r:id="rId24"/>
    <p:sldId id="376" r:id="rId25"/>
    <p:sldId id="306" r:id="rId2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A671E"/>
    <a:srgbClr val="006600"/>
    <a:srgbClr val="008000"/>
    <a:srgbClr val="0033CC"/>
    <a:srgbClr val="FF0066"/>
    <a:srgbClr val="00FFFF"/>
    <a:srgbClr val="00FF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0291" autoAdjust="0"/>
  </p:normalViewPr>
  <p:slideViewPr>
    <p:cSldViewPr>
      <p:cViewPr>
        <p:scale>
          <a:sx n="68" d="100"/>
          <a:sy n="68" d="100"/>
        </p:scale>
        <p:origin x="-1518" y="-11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259638,6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259638.6</c:v>
                </c:pt>
                <c:pt idx="1">
                  <c:v>261691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1452672"/>
        <c:axId val="21454208"/>
        <c:axId val="0"/>
      </c:bar3DChart>
      <c:catAx>
        <c:axId val="2145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54208"/>
        <c:crosses val="autoZero"/>
        <c:auto val="1"/>
        <c:lblAlgn val="ctr"/>
        <c:lblOffset val="100"/>
        <c:noMultiLvlLbl val="0"/>
      </c:catAx>
      <c:valAx>
        <c:axId val="2145420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21452672"/>
        <c:crosses val="autoZero"/>
        <c:crossBetween val="between"/>
        <c:minorUnit val="10000"/>
      </c:valAx>
      <c:spPr>
        <a:noFill/>
        <a:ln w="25397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40"/>
      <c:rAngAx val="1"/>
    </c:view3D>
    <c:floor>
      <c:thickness val="0"/>
      <c:spPr>
        <a:solidFill>
          <a:srgbClr val="99CCFF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83679525222552E-2"/>
          <c:y val="3.2142857142857154E-2"/>
          <c:w val="0.92878338278931749"/>
          <c:h val="0.71785714285714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всего доходов</c:v>
                </c:pt>
              </c:strCache>
            </c:strRef>
          </c:tx>
          <c:spPr>
            <a:gradFill rotWithShape="0">
              <a:gsLst>
                <a:gs pos="0">
                  <a:srgbClr val="00CCFF"/>
                </a:gs>
                <a:gs pos="50000">
                  <a:srgbClr val="00CCFF">
                    <a:gamma/>
                    <a:tint val="2353"/>
                    <a:invGamma/>
                  </a:srgbClr>
                </a:gs>
                <a:gs pos="100000">
                  <a:srgbClr val="00CCFF"/>
                </a:gs>
              </a:gsLst>
              <a:lin ang="0" scaled="1"/>
            </a:gradFill>
            <a:ln w="17350">
              <a:solidFill>
                <a:srgbClr val="33CCCC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00CCFF"/>
                  </a:gs>
                  <a:gs pos="50000">
                    <a:srgbClr val="00CCFF">
                      <a:gamma/>
                      <a:tint val="2353"/>
                      <a:invGamma/>
                    </a:srgbClr>
                  </a:gs>
                  <a:gs pos="100000">
                    <a:srgbClr val="00CCFF"/>
                  </a:gs>
                </a:gsLst>
                <a:lin ang="0" scaled="1"/>
              </a:gradFill>
              <a:ln w="17350">
                <a:solidFill>
                  <a:srgbClr val="0066CC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423462575417144E-2"/>
                  <c:y val="-6.7438042366183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726230933955375"/>
                  <c:y val="8.4946891471001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8063">
                <a:noFill/>
              </a:ln>
            </c:spPr>
            <c:txPr>
              <a:bodyPr/>
              <a:lstStyle/>
              <a:p>
                <a:pPr>
                  <a:defRPr sz="136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первоначальный          план</c:v>
                </c:pt>
                <c:pt idx="1">
                  <c:v>уточненный план</c:v>
                </c:pt>
              </c:strCache>
            </c:strRef>
          </c:cat>
          <c:val>
            <c:numRef>
              <c:f>Sheet1!$B$2:$C$2</c:f>
              <c:numCache>
                <c:formatCode>#,##0.0</c:formatCode>
                <c:ptCount val="2"/>
                <c:pt idx="0">
                  <c:v>51655.5</c:v>
                </c:pt>
                <c:pt idx="1">
                  <c:v>93326.1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gapDepth val="0"/>
        <c:shape val="box"/>
        <c:axId val="20816640"/>
        <c:axId val="20818176"/>
        <c:axId val="0"/>
      </c:bar3DChart>
      <c:catAx>
        <c:axId val="2081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3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081817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081817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20816640"/>
        <c:crosses val="autoZero"/>
        <c:crossBetween val="between"/>
        <c:majorUnit val="10000"/>
        <c:minorUnit val="8415.2739999999831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5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70"/>
      <c:rAngAx val="1"/>
    </c:view3D>
    <c:floor>
      <c:thickness val="0"/>
      <c:spPr>
        <a:solidFill>
          <a:srgbClr val="CCFFCC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8814924510583E-2"/>
          <c:y val="0.13269943005319981"/>
          <c:w val="0.89842381786339764"/>
          <c:h val="0.61514195583596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704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6513761467889912E-2"/>
                  <c:y val="-5.92592869101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360346603870773"/>
                  <c:y val="0.122386557137657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первоначальный план </c:v>
                </c:pt>
                <c:pt idx="1">
                  <c:v>уточненный план</c:v>
                </c:pt>
              </c:strCache>
            </c:strRef>
          </c:cat>
          <c:val>
            <c:numRef>
              <c:f>Sheet1!$B$2:$C$2</c:f>
              <c:numCache>
                <c:formatCode>#,##0.0</c:formatCode>
                <c:ptCount val="2"/>
                <c:pt idx="0">
                  <c:v>89323.7</c:v>
                </c:pt>
                <c:pt idx="1">
                  <c:v>87532.4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33102080"/>
        <c:axId val="33148928"/>
        <c:axId val="0"/>
      </c:bar3DChart>
      <c:catAx>
        <c:axId val="3310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2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314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14892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33102080"/>
        <c:crosses val="autoZero"/>
        <c:crossBetween val="between"/>
        <c:majorUnit val="10000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1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60"/>
      <c:rAngAx val="1"/>
    </c:view3D>
    <c:floor>
      <c:thickness val="0"/>
      <c:spPr>
        <a:solidFill>
          <a:srgbClr val="FFCC0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5918958031837925E-2"/>
          <c:y val="2.571428571428571E-2"/>
          <c:w val="0.94500723589001434"/>
          <c:h val="0.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99CC"/>
            </a:solidFill>
            <a:ln w="1616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9.4534720760625045E-3"/>
                  <c:y val="-9.1585591783546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67060735022345"/>
                  <c:y val="-1.373783876753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9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первоначальный план</c:v>
                </c:pt>
                <c:pt idx="1">
                  <c:v>уточненный план</c:v>
                </c:pt>
              </c:strCache>
            </c:strRef>
          </c:cat>
          <c:val>
            <c:numRef>
              <c:f>Sheet1!$B$2:$C$2</c:f>
              <c:numCache>
                <c:formatCode>#,##0.0</c:formatCode>
                <c:ptCount val="2"/>
                <c:pt idx="1">
                  <c:v>12375.9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gapDepth val="10"/>
        <c:shape val="box"/>
        <c:axId val="33189888"/>
        <c:axId val="33191424"/>
        <c:axId val="0"/>
      </c:bar3DChart>
      <c:catAx>
        <c:axId val="3318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6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3191424"/>
        <c:crosses val="autoZero"/>
        <c:auto val="1"/>
        <c:lblAlgn val="ctr"/>
        <c:lblOffset val="100"/>
        <c:tickLblSkip val="1"/>
        <c:tickMarkSkip val="10"/>
        <c:noMultiLvlLbl val="0"/>
      </c:catAx>
      <c:valAx>
        <c:axId val="3319142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33189888"/>
        <c:crosses val="autoZero"/>
        <c:crossBetween val="between"/>
      </c:valAx>
      <c:spPr>
        <a:noFill/>
        <a:ln w="2538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60"/>
      <c:rAngAx val="1"/>
    </c:view3D>
    <c:floor>
      <c:thickness val="0"/>
      <c:spPr>
        <a:solidFill>
          <a:srgbClr val="FFCC0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99CC"/>
            </a:solidFill>
            <a:ln w="1454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2421552286125895E-2"/>
                  <c:y val="-0.11702162413644802"/>
                </c:manualLayout>
              </c:layout>
              <c:spPr>
                <a:noFill/>
                <a:ln w="29081">
                  <a:noFill/>
                </a:ln>
              </c:spPr>
              <c:txPr>
                <a:bodyPr/>
                <a:lstStyle/>
                <a:p>
                  <a:pPr>
                    <a:defRPr sz="126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480122311921705"/>
                  <c:y val="-1.7539491705083388E-2"/>
                </c:manualLayout>
              </c:layout>
              <c:spPr>
                <a:noFill/>
                <a:ln w="29081">
                  <a:noFill/>
                </a:ln>
              </c:spPr>
              <c:txPr>
                <a:bodyPr/>
                <a:lstStyle/>
                <a:p>
                  <a:pPr>
                    <a:defRPr sz="126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Sheet1!$B$1:$C$1</c:f>
              <c:strCache>
                <c:ptCount val="2"/>
                <c:pt idx="0">
                  <c:v>первоначальный план</c:v>
                </c:pt>
                <c:pt idx="1">
                  <c:v>уточненный план</c:v>
                </c:pt>
              </c:strCache>
            </c:strRef>
          </c:cat>
          <c:val>
            <c:numRef>
              <c:f>Sheet1!$B$2:$C$2</c:f>
              <c:numCache>
                <c:formatCode>#,##0.0</c:formatCode>
                <c:ptCount val="2"/>
                <c:pt idx="1">
                  <c:v>2011.9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gapDepth val="10"/>
        <c:shape val="box"/>
        <c:axId val="20717568"/>
        <c:axId val="20728064"/>
        <c:axId val="0"/>
      </c:bar3DChart>
      <c:catAx>
        <c:axId val="2071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2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0728064"/>
        <c:crosses val="autoZero"/>
        <c:auto val="1"/>
        <c:lblAlgn val="ctr"/>
        <c:lblOffset val="100"/>
        <c:tickLblSkip val="1"/>
        <c:tickMarkSkip val="10"/>
        <c:noMultiLvlLbl val="0"/>
      </c:catAx>
      <c:valAx>
        <c:axId val="2072806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20717568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9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57443220878673"/>
          <c:y val="0.23783262765042568"/>
          <c:w val="0.46122734743856653"/>
          <c:h val="0.762167372349574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7"/>
            <c:bubble3D val="0"/>
            <c:explosion val="6"/>
          </c:dPt>
          <c:dLbls>
            <c:dLbl>
              <c:idx val="5"/>
              <c:layout>
                <c:manualLayout>
                  <c:x val="-1.2401961587887674E-2"/>
                  <c:y val="0.1297338704478651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.1308665083955555"/>
                  <c:y val="6.663285698022579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.31078070293206894"/>
                  <c:y val="0.1786607043661815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Лист1!$A$2:$A$18</c:f>
              <c:strCache>
                <c:ptCount val="17"/>
                <c:pt idx="0">
                  <c:v>   «Развитие образования  в  МО «Город Адыгейск»</c:v>
                </c:pt>
                <c:pt idx="1">
                  <c:v> «Развитие и сохранение культуры в МО «Город Адыгейск»</c:v>
                </c:pt>
                <c:pt idx="2">
                  <c:v> «Развитие физической культуры и спорта в МО «Город Адыгейск»</c:v>
                </c:pt>
                <c:pt idx="3">
                  <c:v> «Социальная поддержка граждан в МО«Город Адыгейск»</c:v>
                </c:pt>
                <c:pt idx="4">
                  <c:v>  "Управление муниципальными финансами на 2015-2019 годы"</c:v>
                </c:pt>
                <c:pt idx="5">
                  <c:v>  "Информатизация администрации МО "Город Адыгейск " на 2015-2017 годы"</c:v>
                </c:pt>
                <c:pt idx="6">
                  <c:v>  «Благоустройство МО «Город Адыгейск»</c:v>
                </c:pt>
                <c:pt idx="7">
                  <c:v> «Поддержка и развитие средств массовой информации (МУП «Редакция газеты «Единства»)</c:v>
                </c:pt>
                <c:pt idx="8">
                  <c:v> «Обеспечение безопасности дорожного движения в  МО «Город Адыгейск»</c:v>
                </c:pt>
                <c:pt idx="9">
                  <c:v>  «Обеспечение жильём молодых семей</c:v>
                </c:pt>
                <c:pt idx="10">
                  <c:v> «Доступная среда»</c:v>
                </c:pt>
                <c:pt idx="11">
                  <c:v> «Обеспечение пожарной безопасности»</c:v>
                </c:pt>
                <c:pt idx="12">
                  <c:v>  «Противодействие коррупции»</c:v>
                </c:pt>
                <c:pt idx="13">
                  <c:v>    «Устойчивое развитие сельских территорий»</c:v>
                </c:pt>
                <c:pt idx="14">
                  <c:v>   «Обращение с отходами производства и потребления, в том числе вторичными материальными ресурсами»</c:v>
                </c:pt>
                <c:pt idx="15">
                  <c:v> «Энергосбережения и повышение энергетической эффективности»</c:v>
                </c:pt>
                <c:pt idx="16">
                  <c:v> «Профилактика терроризма и экстремизма, улучшение общественной безопасности, а также минимизация и (или) ликвидация последствии проявления терроризма и экстремизма»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155109.74</c:v>
                </c:pt>
                <c:pt idx="1">
                  <c:v>26146.41</c:v>
                </c:pt>
                <c:pt idx="2">
                  <c:v>253.16</c:v>
                </c:pt>
                <c:pt idx="3">
                  <c:v>723.79</c:v>
                </c:pt>
                <c:pt idx="4">
                  <c:v>6981.96</c:v>
                </c:pt>
                <c:pt idx="5">
                  <c:v>397.21</c:v>
                </c:pt>
                <c:pt idx="6">
                  <c:v>3515.98</c:v>
                </c:pt>
                <c:pt idx="7">
                  <c:v>3344.32</c:v>
                </c:pt>
                <c:pt idx="8">
                  <c:v>1608.53</c:v>
                </c:pt>
                <c:pt idx="9">
                  <c:v>4589.18</c:v>
                </c:pt>
                <c:pt idx="10">
                  <c:v>788.33</c:v>
                </c:pt>
                <c:pt idx="11">
                  <c:v>75</c:v>
                </c:pt>
                <c:pt idx="12">
                  <c:v>64</c:v>
                </c:pt>
                <c:pt idx="13">
                  <c:v>8699.34</c:v>
                </c:pt>
                <c:pt idx="14">
                  <c:v>2</c:v>
                </c:pt>
                <c:pt idx="15">
                  <c:v>224.01</c:v>
                </c:pt>
                <c:pt idx="16">
                  <c:v>1140.29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4657">
          <a:solidFill>
            <a:srgbClr val="FF00FF"/>
          </a:solidFill>
          <a:prstDash val="solid"/>
        </a:ln>
      </c:spPr>
    </c:sideWall>
    <c:backWall>
      <c:thickness val="0"/>
      <c:spPr>
        <a:noFill/>
        <a:ln w="4657">
          <a:solidFill>
            <a:srgbClr val="FF00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1531202136134922E-2"/>
          <c:y val="0"/>
          <c:w val="0.95387395227690752"/>
          <c:h val="0.803179883473785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999FF"/>
            </a:solidFill>
            <a:ln w="1843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886800937461969E-2"/>
                  <c:y val="1.4456499368922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430349008840286E-2"/>
                  <c:y val="2.6021698864060642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161 102,5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5352103734505753E-2"/>
                  <c:y val="-5.7825997475690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7188301828897318E-2"/>
                  <c:y val="2.8912998737845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078245274334598"/>
                  <c:y val="1.1565199495138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3907132011787044E-2"/>
                  <c:y val="5.7825997475690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Финансовое управление </c:v>
                </c:pt>
                <c:pt idx="1">
                  <c:v>Управление образования</c:v>
                </c:pt>
                <c:pt idx="2">
                  <c:v>Управление культуры</c:v>
                </c:pt>
                <c:pt idx="3">
                  <c:v>СНД МО "Город Адыгейск"</c:v>
                </c:pt>
                <c:pt idx="4">
                  <c:v>КСП МО "Город Адыгейск"</c:v>
                </c:pt>
                <c:pt idx="5">
                  <c:v>Администрация МО "Город Адыгейск"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7159.9</c:v>
                </c:pt>
                <c:pt idx="1">
                  <c:v>161102.5</c:v>
                </c:pt>
                <c:pt idx="2">
                  <c:v>27168.1</c:v>
                </c:pt>
                <c:pt idx="3">
                  <c:v>4672.5</c:v>
                </c:pt>
                <c:pt idx="4">
                  <c:v>1435.4</c:v>
                </c:pt>
                <c:pt idx="5">
                  <c:v>57620.4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0844928"/>
        <c:axId val="132799104"/>
        <c:axId val="0"/>
      </c:bar3DChart>
      <c:catAx>
        <c:axId val="13084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2799104"/>
        <c:crosses val="autoZero"/>
        <c:auto val="1"/>
        <c:lblAlgn val="ctr"/>
        <c:lblOffset val="100"/>
        <c:noMultiLvlLbl val="0"/>
      </c:catAx>
      <c:valAx>
        <c:axId val="13279910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30844928"/>
        <c:crosses val="autoZero"/>
        <c:crossBetween val="between"/>
        <c:majorUnit val="50000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39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hPercent val="57"/>
      <c:rotY val="10"/>
      <c:depthPercent val="120"/>
      <c:rAngAx val="1"/>
    </c:view3D>
    <c:floor>
      <c:thickness val="0"/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281677230778199"/>
          <c:y val="3.8707973888787134E-2"/>
          <c:w val="0.73265995055774691"/>
          <c:h val="0.701206874027624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Лист1!$B$6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gradFill rotWithShape="0">
              <a:gsLst>
                <a:gs pos="0">
                  <a:srgbClr val="00CCFF">
                    <a:gamma/>
                    <a:tint val="0"/>
                    <a:invGamma/>
                  </a:srgbClr>
                </a:gs>
                <a:gs pos="100000">
                  <a:srgbClr val="00CCFF"/>
                </a:gs>
              </a:gsLst>
              <a:lin ang="5400000" scaled="1"/>
            </a:gradFill>
            <a:ln w="2859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156781882653881E-3"/>
                  <c:y val="-5.0937658578476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23595660329466E-2"/>
                  <c:y val="-3.8685641535324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587">
                <a:noFill/>
              </a:ln>
            </c:spPr>
            <c:txPr>
              <a:bodyPr/>
              <a:lstStyle/>
              <a:p>
                <a:pPr>
                  <a:defRPr sz="139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Лист1!$C$4:$D$5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Лист1!$C$6:$D$6</c:f>
              <c:numCache>
                <c:formatCode>General</c:formatCode>
                <c:ptCount val="2"/>
                <c:pt idx="0">
                  <c:v>166075.5</c:v>
                </c:pt>
                <c:pt idx="1">
                  <c:v>165430.39999999999</c:v>
                </c:pt>
              </c:numCache>
            </c:numRef>
          </c:val>
        </c:ser>
        <c:ser>
          <c:idx val="1"/>
          <c:order val="1"/>
          <c:tx>
            <c:strRef>
              <c:f>Лист1!$B$7</c:f>
              <c:strCache>
                <c:ptCount val="1"/>
                <c:pt idx="0">
                  <c:v>Культура, кинематография, средства массовой информации</c:v>
                </c:pt>
              </c:strCache>
            </c:strRef>
          </c:tx>
          <c:spPr>
            <a:solidFill>
              <a:srgbClr val="FFCC00"/>
            </a:solidFill>
            <a:ln w="2859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915425873528383E-2"/>
                  <c:y val="-5.9820492918204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58190463119378E-2"/>
                  <c:y val="-3.8268270492467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587">
                <a:noFill/>
              </a:ln>
            </c:spPr>
            <c:txPr>
              <a:bodyPr/>
              <a:lstStyle/>
              <a:p>
                <a:pPr>
                  <a:defRPr sz="139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Лист1!$C$4:$D$5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Лист1!$C$7:$D$7</c:f>
              <c:numCache>
                <c:formatCode>General</c:formatCode>
                <c:ptCount val="2"/>
                <c:pt idx="0">
                  <c:v>24360.3</c:v>
                </c:pt>
                <c:pt idx="1">
                  <c:v>22319.8</c:v>
                </c:pt>
              </c:numCache>
            </c:numRef>
          </c:val>
        </c:ser>
        <c:ser>
          <c:idx val="2"/>
          <c:order val="2"/>
          <c:tx>
            <c:strRef>
              <c:f>Лист1!$B$8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00FF"/>
            </a:solidFill>
            <a:ln w="2859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730986212930281E-3"/>
                  <c:y val="2.7632341997052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963284761818568E-3"/>
                  <c:y val="-8.0038507853532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587">
                <a:noFill/>
              </a:ln>
            </c:spPr>
            <c:txPr>
              <a:bodyPr/>
              <a:lstStyle/>
              <a:p>
                <a:pPr>
                  <a:defRPr sz="139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Лист1!$C$4:$D$5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Лист1!$C$8:$D$8</c:f>
              <c:numCache>
                <c:formatCode>General</c:formatCode>
                <c:ptCount val="2"/>
                <c:pt idx="0">
                  <c:v>291.3</c:v>
                </c:pt>
                <c:pt idx="1">
                  <c:v>253.2</c:v>
                </c:pt>
              </c:numCache>
            </c:numRef>
          </c:val>
        </c:ser>
        <c:ser>
          <c:idx val="3"/>
          <c:order val="3"/>
          <c:tx>
            <c:strRef>
              <c:f>Лист1!$B$9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0">
              <a:gsLst>
                <a:gs pos="0">
                  <a:srgbClr val="CC99FF">
                    <a:gamma/>
                    <a:tint val="0"/>
                    <a:invGamma/>
                  </a:srgbClr>
                </a:gs>
                <a:gs pos="100000">
                  <a:srgbClr val="CC99FF"/>
                </a:gs>
              </a:gsLst>
              <a:path path="rect">
                <a:fillToRect l="50000" t="50000" r="50000" b="50000"/>
              </a:path>
            </a:gradFill>
            <a:ln w="2859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5.2563522864948189E-3"/>
                  <c:y val="-4.87839939706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74480766445378E-2"/>
                  <c:y val="-5.73230226671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587">
                <a:noFill/>
              </a:ln>
            </c:spPr>
            <c:txPr>
              <a:bodyPr/>
              <a:lstStyle/>
              <a:p>
                <a:pPr>
                  <a:defRPr sz="139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Лист1!$C$4:$D$5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Лист1!$C$9:$D$9</c:f>
              <c:numCache>
                <c:formatCode>General</c:formatCode>
                <c:ptCount val="2"/>
                <c:pt idx="0">
                  <c:v>14172.3</c:v>
                </c:pt>
                <c:pt idx="1">
                  <c:v>11128.3</c:v>
                </c:pt>
              </c:numCache>
            </c:numRef>
          </c:val>
        </c:ser>
        <c:ser>
          <c:idx val="4"/>
          <c:order val="4"/>
          <c:tx>
            <c:strRef>
              <c:f>Лист1!$B$10</c:f>
              <c:strCache>
                <c:ptCount val="1"/>
                <c:pt idx="0">
                  <c:v>Всего расходов на социально-культурную сферу</c:v>
                </c:pt>
              </c:strCache>
            </c:strRef>
          </c:tx>
          <c:spPr>
            <a:solidFill>
              <a:srgbClr val="00FF00"/>
            </a:solidFill>
            <a:ln w="2859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732162789996078E-3"/>
                  <c:y val="-8.23487326414843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815729930310431E-3"/>
                  <c:y val="-2.2337512136380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587">
                <a:noFill/>
              </a:ln>
            </c:spPr>
            <c:txPr>
              <a:bodyPr/>
              <a:lstStyle/>
              <a:p>
                <a:pPr>
                  <a:defRPr sz="139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Лист1!$C$4:$D$5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Лист1!$C$10:$D$10</c:f>
              <c:numCache>
                <c:formatCode>General</c:formatCode>
                <c:ptCount val="2"/>
                <c:pt idx="0">
                  <c:v>204899.39999999997</c:v>
                </c:pt>
                <c:pt idx="1">
                  <c:v>199131.69999999998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shape val="box"/>
        <c:axId val="150001536"/>
        <c:axId val="150003072"/>
        <c:axId val="0"/>
      </c:bar3DChart>
      <c:catAx>
        <c:axId val="15000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71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3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50003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003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0001536"/>
        <c:crosses val="autoZero"/>
        <c:crossBetween val="between"/>
      </c:valAx>
      <c:spPr>
        <a:noFill/>
        <a:ln w="29587">
          <a:noFill/>
        </a:ln>
      </c:spPr>
    </c:plotArea>
    <c:legend>
      <c:legendPos val="r"/>
      <c:layout>
        <c:manualLayout>
          <c:xMode val="edge"/>
          <c:yMode val="edge"/>
          <c:x val="0.10067114093959731"/>
          <c:y val="0.75"/>
          <c:w val="0.71476510067114096"/>
          <c:h val="0.21171171171171171"/>
        </c:manualLayout>
      </c:layout>
      <c:overlay val="0"/>
      <c:spPr>
        <a:noFill/>
        <a:ln w="57187">
          <a:noFill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70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803966170895305E-2"/>
          <c:y val="9.7275208148650316E-2"/>
          <c:w val="0.88988764044943858"/>
          <c:h val="0.720315655907249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6692915042657297E-3"/>
                  <c:y val="-5.9260165044567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68901472174449E-2"/>
                  <c:y val="-2.4062553916431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110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01.01.2015</c:v>
                </c:pt>
                <c:pt idx="1">
                  <c:v>на 01.01.2016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2"/>
              </c:numCache>
            </c:numRef>
          </c:val>
        </c:ser>
        <c:ser>
          <c:idx val="3"/>
          <c:order val="1"/>
          <c:tx>
            <c:strRef>
              <c:f>Лист1!$A$5</c:f>
              <c:strCache>
                <c:ptCount val="1"/>
                <c:pt idx="0">
                  <c:v>Обязательства перед республиканским бюджетом</c:v>
                </c:pt>
              </c:strCache>
            </c:strRef>
          </c:tx>
          <c:spPr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851595210567154E-2"/>
                  <c:y val="-4.2112060657218321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251331689315742E-2"/>
                  <c:y val="-5.8168478534996813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952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01.01.2015</c:v>
                </c:pt>
                <c:pt idx="1">
                  <c:v>на 01.01.2016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2"/>
                <c:pt idx="0">
                  <c:v>50000</c:v>
                </c:pt>
                <c:pt idx="1">
                  <c:v>40000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127168"/>
        <c:axId val="133128960"/>
        <c:axId val="0"/>
      </c:bar3DChart>
      <c:catAx>
        <c:axId val="13312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3128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3128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3127168"/>
        <c:crosses val="autoZero"/>
        <c:crossBetween val="between"/>
      </c:valAx>
      <c:spPr>
        <a:noFill/>
        <a:ln w="25464">
          <a:noFill/>
        </a:ln>
      </c:spPr>
    </c:plotArea>
    <c:legend>
      <c:legendPos val="r"/>
      <c:layout>
        <c:manualLayout>
          <c:xMode val="edge"/>
          <c:yMode val="edge"/>
          <c:x val="0.18705882352941178"/>
          <c:y val="0.90660592255125283"/>
          <c:w val="0.62235294117647055"/>
          <c:h val="9.3394077448747156E-2"/>
        </c:manualLayout>
      </c:layout>
      <c:overlay val="0"/>
      <c:spPr>
        <a:noFill/>
        <a:ln w="19243">
          <a:noFill/>
        </a:ln>
      </c:spPr>
      <c:txPr>
        <a:bodyPr/>
        <a:lstStyle/>
        <a:p>
          <a:pPr>
            <a:defRPr sz="872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3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2407407407407406E-2"/>
          <c:w val="0.61994575678040242"/>
          <c:h val="0.89814814814814814"/>
        </c:manualLayout>
      </c:layout>
      <c:pie3DChart>
        <c:varyColors val="1"/>
        <c:ser>
          <c:idx val="0"/>
          <c:order val="0"/>
          <c:explosion val="25"/>
          <c:cat>
            <c:strRef>
              <c:f>'[Диаграмма 2 в Microsoft PowerPoint]Лист1'!$A$2:$A$4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'[Диаграмма 2 в Microsoft PowerPoint]Лист1'!$B$2:$B$4</c:f>
              <c:numCache>
                <c:formatCode>General</c:formatCode>
                <c:ptCount val="3"/>
                <c:pt idx="0">
                  <c:v>50385.3</c:v>
                </c:pt>
                <c:pt idx="1">
                  <c:v>17495.099999999999</c:v>
                </c:pt>
                <c:pt idx="2">
                  <c:v>193810.6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074253995673121"/>
          <c:y val="0.24114945082730274"/>
          <c:w val="0.38787879602385877"/>
          <c:h val="0.36261751567833461"/>
        </c:manualLayout>
      </c:layout>
      <c:overlay val="0"/>
      <c:txPr>
        <a:bodyPr/>
        <a:lstStyle/>
        <a:p>
          <a:pPr rtl="0"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40"/>
      <c:rAngAx val="1"/>
    </c:view3D>
    <c:floor>
      <c:thickness val="0"/>
      <c:spPr>
        <a:solidFill>
          <a:srgbClr val="99CCFF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449320794148387E-2"/>
          <c:y val="2.7918781725888325E-2"/>
          <c:w val="0.93939393939393945"/>
          <c:h val="0.59644670050761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всего доходов</c:v>
                </c:pt>
              </c:strCache>
            </c:strRef>
          </c:tx>
          <c:spPr>
            <a:gradFill rotWithShape="0">
              <a:gsLst>
                <a:gs pos="0">
                  <a:srgbClr val="00CCFF"/>
                </a:gs>
                <a:gs pos="50000">
                  <a:srgbClr val="00CCFF">
                    <a:gamma/>
                    <a:tint val="2353"/>
                    <a:invGamma/>
                  </a:srgbClr>
                </a:gs>
                <a:gs pos="100000">
                  <a:srgbClr val="00CCFF"/>
                </a:gs>
              </a:gsLst>
              <a:lin ang="0" scaled="1"/>
            </a:gradFill>
            <a:ln w="31340">
              <a:solidFill>
                <a:srgbClr val="33CCCC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00CCFF"/>
                  </a:gs>
                  <a:gs pos="50000">
                    <a:srgbClr val="00CCFF">
                      <a:gamma/>
                      <a:tint val="2353"/>
                      <a:invGamma/>
                    </a:srgbClr>
                  </a:gs>
                  <a:gs pos="100000">
                    <a:srgbClr val="00CCFF"/>
                  </a:gs>
                </a:gsLst>
                <a:lin ang="0" scaled="1"/>
              </a:gradFill>
              <a:ln w="31340">
                <a:solidFill>
                  <a:srgbClr val="0066CC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8327741753169667E-2"/>
                  <c:y val="-5.8301097380707503E-2"/>
                </c:manualLayout>
              </c:layout>
              <c:tx>
                <c:rich>
                  <a:bodyPr/>
                  <a:lstStyle/>
                  <a:p>
                    <a:pPr>
                      <a:defRPr sz="1726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231765,1</a:t>
                    </a:r>
                    <a:endParaRPr lang="en-US" dirty="0"/>
                  </a:p>
                </c:rich>
              </c:tx>
              <c:spPr>
                <a:noFill/>
                <a:ln w="50692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386182498883267"/>
                  <c:y val="-2.5173819192398133E-18"/>
                </c:manualLayout>
              </c:layout>
              <c:tx>
                <c:rich>
                  <a:bodyPr/>
                  <a:lstStyle/>
                  <a:p>
                    <a:pPr>
                      <a:defRPr sz="1726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259638,6</a:t>
                    </a:r>
                    <a:endParaRPr lang="en-US" dirty="0"/>
                  </a:p>
                </c:rich>
              </c:tx>
              <c:spPr>
                <a:noFill/>
                <a:ln w="50692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50692">
                <a:noFill/>
              </a:ln>
            </c:spPr>
            <c:txPr>
              <a:bodyPr/>
              <a:lstStyle/>
              <a:p>
                <a:pPr>
                  <a:defRPr sz="246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первона-чальный план</c:v>
                </c:pt>
                <c:pt idx="1">
                  <c:v>уточнен-               ный план</c:v>
                </c:pt>
              </c:strCache>
            </c:strRef>
          </c:cat>
          <c:val>
            <c:numRef>
              <c:f>Sheet1!$B$2:$C$2</c:f>
              <c:numCache>
                <c:formatCode>#,##0.00</c:formatCode>
                <c:ptCount val="2"/>
                <c:pt idx="0">
                  <c:v>231765.1</c:v>
                </c:pt>
                <c:pt idx="1">
                  <c:v>259638.6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gapDepth val="0"/>
        <c:shape val="box"/>
        <c:axId val="23220992"/>
        <c:axId val="23222528"/>
        <c:axId val="0"/>
      </c:bar3DChart>
      <c:catAx>
        <c:axId val="2322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78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6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322252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322252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23220992"/>
        <c:crosses val="autoZero"/>
        <c:crossBetween val="between"/>
        <c:majorUnit val="10000"/>
        <c:minorUnit val="9982.0210000000006"/>
      </c:valAx>
      <c:spPr>
        <a:noFill/>
        <a:ln w="2536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44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70"/>
      <c:rAngAx val="1"/>
    </c:view3D>
    <c:floor>
      <c:thickness val="0"/>
      <c:spPr>
        <a:solidFill>
          <a:srgbClr val="CCFFCC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2258064516129191E-2"/>
          <c:y val="2.8368794326241127E-2"/>
          <c:w val="0.94351050870566278"/>
          <c:h val="0.63633216364258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22663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0.13238452642680598"/>
                  <c:y val="2.9643879742304938E-3"/>
                </c:manualLayout>
              </c:layout>
              <c:tx>
                <c:rich>
                  <a:bodyPr/>
                  <a:lstStyle/>
                  <a:p>
                    <a:pPr>
                      <a:defRPr sz="1797"/>
                    </a:pPr>
                    <a:r>
                      <a:rPr lang="ru-RU" sz="1799" dirty="0" smtClean="0"/>
                      <a:t>90785,9</a:t>
                    </a:r>
                  </a:p>
                  <a:p>
                    <a:pPr>
                      <a:defRPr sz="1797"/>
                    </a:pPr>
                    <a:endParaRPr lang="en-US" sz="1800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371678563919154"/>
                  <c:y val="5.9782608695652183E-2"/>
                </c:manualLayout>
              </c:layout>
              <c:tx>
                <c:rich>
                  <a:bodyPr/>
                  <a:lstStyle/>
                  <a:p>
                    <a:pPr>
                      <a:defRPr sz="1798"/>
                    </a:pPr>
                    <a:r>
                      <a:rPr lang="ru-RU" sz="1799" dirty="0" smtClean="0"/>
                      <a:t>65785,9</a:t>
                    </a:r>
                    <a:endParaRPr lang="en-US" sz="1800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первона-чальный план </c:v>
                </c:pt>
                <c:pt idx="1">
                  <c:v>уточненный план</c:v>
                </c:pt>
              </c:strCache>
            </c:strRef>
          </c:cat>
          <c:val>
            <c:numRef>
              <c:f>Sheet1!$B$2:$C$2</c:f>
              <c:numCache>
                <c:formatCode>#,##0.00</c:formatCode>
                <c:ptCount val="2"/>
                <c:pt idx="0">
                  <c:v>90785.9</c:v>
                </c:pt>
                <c:pt idx="1">
                  <c:v>65785.899999999994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68"/>
        <c:shape val="box"/>
        <c:axId val="23411712"/>
        <c:axId val="23413504"/>
        <c:axId val="0"/>
      </c:bar3DChart>
      <c:catAx>
        <c:axId val="2341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667">
            <a:solidFill>
              <a:schemeClr val="tx1"/>
            </a:solidFill>
            <a:prstDash val="solid"/>
          </a:ln>
        </c:spPr>
        <c:txPr>
          <a:bodyPr rot="0" vert="horz" anchor="ctr" anchorCtr="0"/>
          <a:lstStyle/>
          <a:p>
            <a:pPr>
              <a:defRPr sz="1196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3413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41350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23411712"/>
        <c:crosses val="autoZero"/>
        <c:crossBetween val="between"/>
        <c:majorUnit val="10000"/>
      </c:valAx>
      <c:spPr>
        <a:noFill/>
        <a:ln w="2538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21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60"/>
      <c:rAngAx val="1"/>
    </c:view3D>
    <c:floor>
      <c:thickness val="0"/>
      <c:spPr>
        <a:solidFill>
          <a:srgbClr val="FFCC0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5288412916275375E-2"/>
          <c:y val="3.6001916759788965E-3"/>
          <c:w val="0.92619392185238758"/>
          <c:h val="0.707774798927613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99CC"/>
            </a:solidFill>
            <a:ln w="197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5871559633027525E-3"/>
                  <c:y val="-6.530610146035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577985870925012"/>
                  <c:y val="2.4214093491478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первоначальный план</c:v>
                </c:pt>
                <c:pt idx="1">
                  <c:v>уточненный план</c:v>
                </c:pt>
              </c:strCache>
            </c:strRef>
          </c:cat>
          <c:val>
            <c:numRef>
              <c:f>Sheet1!$B$2:$C$2</c:f>
              <c:numCache>
                <c:formatCode>#,##0.00</c:formatCode>
                <c:ptCount val="2"/>
                <c:pt idx="0">
                  <c:v>140979.20000000001</c:v>
                </c:pt>
                <c:pt idx="1">
                  <c:v>193852.7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gapDepth val="10"/>
        <c:shape val="box"/>
        <c:axId val="23614592"/>
        <c:axId val="23616128"/>
        <c:axId val="0"/>
      </c:bar3DChart>
      <c:catAx>
        <c:axId val="2361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7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3616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61612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23614592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25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71517996870108"/>
          <c:y val="3.9735099337748346E-2"/>
          <c:w val="0.62441314553990557"/>
          <c:h val="0.771523178807945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9598863784324651E-2"/>
                  <c:y val="-2.7761443502426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6124325843082E-2"/>
                  <c:y val="4.0935148451712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51915.1</c:v>
                </c:pt>
                <c:pt idx="1">
                  <c:v>50385.3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4813429000226192E-2"/>
                  <c:y val="-1.6293104026958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24325843081503E-2"/>
                  <c:y val="-6.5298615166710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 formatCode="General">
                  <c:v>15626.2</c:v>
                </c:pt>
                <c:pt idx="1">
                  <c:v>17495.099999999999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4093824"/>
        <c:axId val="135320320"/>
        <c:axId val="0"/>
      </c:bar3DChart>
      <c:catAx>
        <c:axId val="13409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5320320"/>
        <c:crosses val="autoZero"/>
        <c:auto val="1"/>
        <c:lblAlgn val="ctr"/>
        <c:lblOffset val="100"/>
        <c:noMultiLvlLbl val="0"/>
      </c:catAx>
      <c:valAx>
        <c:axId val="13532032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385" baseline="0"/>
            </a:pPr>
            <a:endParaRPr lang="ru-RU"/>
          </a:p>
        </c:txPr>
        <c:crossAx val="134093824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78168362627197052"/>
          <c:y val="0.42348754448398573"/>
          <c:w val="0.20814061054579097"/>
          <c:h val="0.149466192170818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44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3142857142857148E-2"/>
          <c:y val="1.1811023622047296E-2"/>
          <c:w val="0.91085714285714259"/>
          <c:h val="0.8917322834645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'фин пом'!$B$1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15495">
              <a:solidFill>
                <a:srgbClr val="000000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'фин пом'!$A$2:$A$5</c:f>
              <c:strCache>
                <c:ptCount val="4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Налог на имущество</c:v>
                </c:pt>
              </c:strCache>
            </c:strRef>
          </c:cat>
          <c:val>
            <c:numRef>
              <c:f>'фин пом'!$B$2:$B$5</c:f>
              <c:numCache>
                <c:formatCode>#,##0.0</c:formatCode>
                <c:ptCount val="4"/>
                <c:pt idx="0">
                  <c:v>25569.8</c:v>
                </c:pt>
                <c:pt idx="1">
                  <c:v>3681.1</c:v>
                </c:pt>
                <c:pt idx="2">
                  <c:v>4094.8</c:v>
                </c:pt>
                <c:pt idx="3">
                  <c:v>14674.1</c:v>
                </c:pt>
              </c:numCache>
            </c:numRef>
          </c:val>
        </c:ser>
        <c:ser>
          <c:idx val="1"/>
          <c:order val="1"/>
          <c:tx>
            <c:strRef>
              <c:f>'фин пом'!$C$1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5495">
              <a:solidFill>
                <a:srgbClr val="000000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'фин пом'!$A$2:$A$5</c:f>
              <c:strCache>
                <c:ptCount val="4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Налог на имущество</c:v>
                </c:pt>
              </c:strCache>
            </c:strRef>
          </c:cat>
          <c:val>
            <c:numRef>
              <c:f>'фин пом'!$C$2:$C$5</c:f>
              <c:numCache>
                <c:formatCode>#,##0.0</c:formatCode>
                <c:ptCount val="4"/>
                <c:pt idx="0">
                  <c:v>20448</c:v>
                </c:pt>
                <c:pt idx="1">
                  <c:v>4480.3999999999996</c:v>
                </c:pt>
                <c:pt idx="2">
                  <c:v>4180.8</c:v>
                </c:pt>
                <c:pt idx="3">
                  <c:v>16585.900000000001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7"/>
        <c:shape val="cylinder"/>
        <c:axId val="23573632"/>
        <c:axId val="23575168"/>
        <c:axId val="0"/>
      </c:bar3DChart>
      <c:catAx>
        <c:axId val="2357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8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3575168"/>
        <c:crosses val="autoZero"/>
        <c:auto val="1"/>
        <c:lblAlgn val="ctr"/>
        <c:lblOffset val="100"/>
        <c:noMultiLvlLbl val="0"/>
      </c:catAx>
      <c:valAx>
        <c:axId val="23575168"/>
        <c:scaling>
          <c:orientation val="minMax"/>
          <c:max val="250000"/>
          <c:min val="0"/>
        </c:scaling>
        <c:delete val="0"/>
        <c:axPos val="l"/>
        <c:majorGridlines>
          <c:spPr>
            <a:ln w="3876">
              <a:solidFill>
                <a:srgbClr val="C0C0C0"/>
              </a:solidFill>
              <a:prstDash val="lgDash"/>
            </a:ln>
          </c:spPr>
        </c:majorGridlines>
        <c:numFmt formatCode="#,##0.0" sourceLinked="1"/>
        <c:majorTickMark val="out"/>
        <c:minorTickMark val="none"/>
        <c:tickLblPos val="nextTo"/>
        <c:spPr>
          <a:ln w="38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3573632"/>
        <c:crosses val="autoZero"/>
        <c:crossBetween val="between"/>
        <c:majorUnit val="50000"/>
        <c:minorUnit val="500"/>
      </c:val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0.10147441457068518"/>
          <c:y val="0.94871794871794879"/>
          <c:w val="0.47006037027631853"/>
          <c:h val="5.1282024326398452E-2"/>
        </c:manualLayout>
      </c:layout>
      <c:overlay val="0"/>
      <c:spPr>
        <a:noFill/>
        <a:ln w="30991">
          <a:noFill/>
        </a:ln>
      </c:spPr>
      <c:txPr>
        <a:bodyPr/>
        <a:lstStyle/>
        <a:p>
          <a:pPr>
            <a:defRPr sz="1604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9.2369210579166416E-2"/>
                  <c:y val="1.128239264243072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Лист1!$B$3:$B$7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санкции,возмещение ущерба</c:v>
                </c:pt>
              </c:strCache>
            </c:strRef>
          </c:cat>
          <c:val>
            <c:numRef>
              <c:f>Лист1!$C$3:$C$7</c:f>
              <c:numCache>
                <c:formatCode>General</c:formatCode>
                <c:ptCount val="5"/>
                <c:pt idx="0">
                  <c:v>10255.5</c:v>
                </c:pt>
                <c:pt idx="1">
                  <c:v>603.4</c:v>
                </c:pt>
                <c:pt idx="2">
                  <c:v>216.5</c:v>
                </c:pt>
                <c:pt idx="3">
                  <c:v>3717.8</c:v>
                </c:pt>
                <c:pt idx="4">
                  <c:v>3028.4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1A2F7-7505-43F9-BB8E-F6DFA497E5F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0A8AD-F322-4B9F-BB91-D3603DC679C4}">
      <dgm:prSet phldrT="[Текст]" custT="1"/>
      <dgm:spPr/>
      <dgm:t>
        <a:bodyPr/>
        <a:lstStyle/>
        <a:p>
          <a:r>
            <a:rPr lang="ru-RU" sz="1600" dirty="0" smtClean="0"/>
            <a:t>1 место – </a:t>
          </a:r>
          <a:r>
            <a:rPr lang="ru-RU" sz="2000" b="1" dirty="0" smtClean="0"/>
            <a:t>образование-</a:t>
          </a:r>
          <a:r>
            <a:rPr lang="ru-RU" sz="1600" dirty="0" smtClean="0"/>
            <a:t> 165430,4 (64%)</a:t>
          </a:r>
          <a:endParaRPr lang="ru-RU" sz="1600" dirty="0"/>
        </a:p>
      </dgm:t>
    </dgm:pt>
    <dgm:pt modelId="{E9CD8FEF-9551-4C85-B08C-59119A0FC976}" type="parTrans" cxnId="{9D181667-03B9-4AA0-B159-A8A70B1BF598}">
      <dgm:prSet/>
      <dgm:spPr/>
      <dgm:t>
        <a:bodyPr/>
        <a:lstStyle/>
        <a:p>
          <a:endParaRPr lang="ru-RU"/>
        </a:p>
      </dgm:t>
    </dgm:pt>
    <dgm:pt modelId="{9E827A68-BCB2-40FC-8FEF-EC0827EE8701}" type="sibTrans" cxnId="{9D181667-03B9-4AA0-B159-A8A70B1BF598}">
      <dgm:prSet/>
      <dgm:spPr/>
      <dgm:t>
        <a:bodyPr/>
        <a:lstStyle/>
        <a:p>
          <a:endParaRPr lang="ru-RU"/>
        </a:p>
      </dgm:t>
    </dgm:pt>
    <dgm:pt modelId="{B40C8003-A31C-49C8-9D34-C48EBC75CD23}">
      <dgm:prSet phldrT="[Текст]" custT="1"/>
      <dgm:spPr/>
      <dgm:t>
        <a:bodyPr/>
        <a:lstStyle/>
        <a:p>
          <a:r>
            <a:rPr lang="ru-RU" sz="1600" dirty="0" smtClean="0"/>
            <a:t>2 место - </a:t>
          </a:r>
          <a:r>
            <a:rPr lang="ru-RU" sz="1800" b="1" dirty="0" smtClean="0"/>
            <a:t>общегосударственные вопросы - </a:t>
          </a:r>
          <a:r>
            <a:rPr lang="ru-RU" sz="1600" dirty="0" smtClean="0"/>
            <a:t>42868,1тыс. руб. (17 %)</a:t>
          </a:r>
          <a:endParaRPr lang="ru-RU" sz="1600" dirty="0"/>
        </a:p>
      </dgm:t>
    </dgm:pt>
    <dgm:pt modelId="{B1A7D1FD-F17E-4302-826A-21CDC63FA1E8}" type="parTrans" cxnId="{C7F5191E-F3E0-431C-A11F-A796973F1460}">
      <dgm:prSet/>
      <dgm:spPr/>
      <dgm:t>
        <a:bodyPr/>
        <a:lstStyle/>
        <a:p>
          <a:endParaRPr lang="ru-RU"/>
        </a:p>
      </dgm:t>
    </dgm:pt>
    <dgm:pt modelId="{F19D4B93-2145-4BC3-83FA-E3584D5893A5}" type="sibTrans" cxnId="{C7F5191E-F3E0-431C-A11F-A796973F1460}">
      <dgm:prSet/>
      <dgm:spPr/>
      <dgm:t>
        <a:bodyPr/>
        <a:lstStyle/>
        <a:p>
          <a:endParaRPr lang="ru-RU"/>
        </a:p>
      </dgm:t>
    </dgm:pt>
    <dgm:pt modelId="{788D5E2D-0706-4031-BBBA-7727499D282D}">
      <dgm:prSet phldrT="[Текст]" custT="1"/>
      <dgm:spPr/>
      <dgm:t>
        <a:bodyPr/>
        <a:lstStyle/>
        <a:p>
          <a:r>
            <a:rPr lang="ru-RU" sz="1600" dirty="0" smtClean="0"/>
            <a:t>3 место – </a:t>
          </a:r>
          <a:r>
            <a:rPr lang="ru-RU" sz="2000" b="1" dirty="0" smtClean="0"/>
            <a:t>культура, кинематография - </a:t>
          </a:r>
          <a:r>
            <a:rPr lang="ru-RU" sz="1600" dirty="0" smtClean="0"/>
            <a:t>18975,5тыс. руб. (7 %)</a:t>
          </a:r>
          <a:endParaRPr lang="ru-RU" sz="1600" dirty="0"/>
        </a:p>
      </dgm:t>
    </dgm:pt>
    <dgm:pt modelId="{3FBAFEB4-D40C-4B49-B674-47EBEAC96EAE}" type="parTrans" cxnId="{F2E58D7F-CE46-4ED9-B156-4D48D582FB24}">
      <dgm:prSet/>
      <dgm:spPr/>
      <dgm:t>
        <a:bodyPr/>
        <a:lstStyle/>
        <a:p>
          <a:endParaRPr lang="ru-RU"/>
        </a:p>
      </dgm:t>
    </dgm:pt>
    <dgm:pt modelId="{96846E63-5BD3-474E-9AEF-627010400CE3}" type="sibTrans" cxnId="{F2E58D7F-CE46-4ED9-B156-4D48D582FB24}">
      <dgm:prSet/>
      <dgm:spPr/>
      <dgm:t>
        <a:bodyPr/>
        <a:lstStyle/>
        <a:p>
          <a:endParaRPr lang="ru-RU"/>
        </a:p>
      </dgm:t>
    </dgm:pt>
    <dgm:pt modelId="{7096C51F-09F2-4951-B108-E99F147F1DCF}">
      <dgm:prSet custT="1"/>
      <dgm:spPr/>
      <dgm:t>
        <a:bodyPr/>
        <a:lstStyle/>
        <a:p>
          <a:r>
            <a:rPr lang="ru-RU" sz="1600" dirty="0" smtClean="0"/>
            <a:t>4 место –</a:t>
          </a:r>
          <a:r>
            <a:rPr lang="ru-RU" sz="1800" b="1" dirty="0" smtClean="0"/>
            <a:t>жилищно-коммунальное хозяйство - </a:t>
          </a:r>
          <a:r>
            <a:rPr lang="ru-RU" sz="1600" dirty="0" smtClean="0"/>
            <a:t> 11620,0тыс. руб. (4,5 %)</a:t>
          </a:r>
          <a:endParaRPr lang="ru-RU" sz="1600" dirty="0"/>
        </a:p>
      </dgm:t>
    </dgm:pt>
    <dgm:pt modelId="{AC0F6F45-FE02-4291-A7DD-BBA9483ACE75}" type="parTrans" cxnId="{97E324F1-C0D5-43CA-A108-D34BD1C0AB39}">
      <dgm:prSet/>
      <dgm:spPr/>
      <dgm:t>
        <a:bodyPr/>
        <a:lstStyle/>
        <a:p>
          <a:endParaRPr lang="ru-RU"/>
        </a:p>
      </dgm:t>
    </dgm:pt>
    <dgm:pt modelId="{F3B9BDCC-E018-48E7-8D01-FC5A97914CB6}" type="sibTrans" cxnId="{97E324F1-C0D5-43CA-A108-D34BD1C0AB39}">
      <dgm:prSet/>
      <dgm:spPr/>
      <dgm:t>
        <a:bodyPr/>
        <a:lstStyle/>
        <a:p>
          <a:endParaRPr lang="ru-RU"/>
        </a:p>
      </dgm:t>
    </dgm:pt>
    <dgm:pt modelId="{CBE00A36-8CEC-424B-9CE4-D82CF38020B7}">
      <dgm:prSet custT="1"/>
      <dgm:spPr/>
      <dgm:t>
        <a:bodyPr/>
        <a:lstStyle/>
        <a:p>
          <a:r>
            <a:rPr lang="ru-RU" sz="1600" dirty="0" smtClean="0"/>
            <a:t>5 место – </a:t>
          </a:r>
          <a:r>
            <a:rPr lang="ru-RU" sz="2000" b="1" dirty="0" smtClean="0"/>
            <a:t>социальная политика - </a:t>
          </a:r>
          <a:r>
            <a:rPr lang="ru-RU" sz="1600" dirty="0" smtClean="0"/>
            <a:t> 11128,3тыс.руб.(4%)</a:t>
          </a:r>
          <a:endParaRPr lang="ru-RU" sz="1600" dirty="0"/>
        </a:p>
      </dgm:t>
    </dgm:pt>
    <dgm:pt modelId="{D7559A3C-5984-4C5F-9B17-7B5FE9FAF6E8}" type="parTrans" cxnId="{1E181923-F606-4367-A0A3-9DF470D7B3C9}">
      <dgm:prSet/>
      <dgm:spPr/>
      <dgm:t>
        <a:bodyPr/>
        <a:lstStyle/>
        <a:p>
          <a:endParaRPr lang="ru-RU"/>
        </a:p>
      </dgm:t>
    </dgm:pt>
    <dgm:pt modelId="{D5DC2A36-0FCB-4A94-B3C8-9A940DCD85D0}" type="sibTrans" cxnId="{1E181923-F606-4367-A0A3-9DF470D7B3C9}">
      <dgm:prSet/>
      <dgm:spPr/>
      <dgm:t>
        <a:bodyPr/>
        <a:lstStyle/>
        <a:p>
          <a:endParaRPr lang="ru-RU"/>
        </a:p>
      </dgm:t>
    </dgm:pt>
    <dgm:pt modelId="{3151443B-7265-4F89-957C-5878D94D3C22}" type="pres">
      <dgm:prSet presAssocID="{82C1A2F7-7505-43F9-BB8E-F6DFA497E5F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24089-D314-4A9A-82E0-2C423EFE513E}" type="pres">
      <dgm:prSet presAssocID="{C870A8AD-F322-4B9F-BB91-D3603DC679C4}" presName="circle1" presStyleLbl="node1" presStyleIdx="0" presStyleCnt="5"/>
      <dgm:spPr/>
    </dgm:pt>
    <dgm:pt modelId="{CA507080-8A94-4884-85F7-B724CFB10F2F}" type="pres">
      <dgm:prSet presAssocID="{C870A8AD-F322-4B9F-BB91-D3603DC679C4}" presName="space" presStyleCnt="0"/>
      <dgm:spPr/>
    </dgm:pt>
    <dgm:pt modelId="{13CB4380-2A2B-44E8-A3D2-40AD02D02B6A}" type="pres">
      <dgm:prSet presAssocID="{C870A8AD-F322-4B9F-BB91-D3603DC679C4}" presName="rect1" presStyleLbl="alignAcc1" presStyleIdx="0" presStyleCnt="5"/>
      <dgm:spPr/>
      <dgm:t>
        <a:bodyPr/>
        <a:lstStyle/>
        <a:p>
          <a:endParaRPr lang="ru-RU"/>
        </a:p>
      </dgm:t>
    </dgm:pt>
    <dgm:pt modelId="{F4CB92C5-B030-48ED-8CFA-FC1FAFC0A020}" type="pres">
      <dgm:prSet presAssocID="{B40C8003-A31C-49C8-9D34-C48EBC75CD23}" presName="vertSpace2" presStyleLbl="node1" presStyleIdx="0" presStyleCnt="5"/>
      <dgm:spPr/>
    </dgm:pt>
    <dgm:pt modelId="{B65B730C-4495-4D1A-BCAD-39C201D0061C}" type="pres">
      <dgm:prSet presAssocID="{B40C8003-A31C-49C8-9D34-C48EBC75CD23}" presName="circle2" presStyleLbl="node1" presStyleIdx="1" presStyleCnt="5"/>
      <dgm:spPr/>
    </dgm:pt>
    <dgm:pt modelId="{63A25BA7-1BDB-423A-AD38-14977014D577}" type="pres">
      <dgm:prSet presAssocID="{B40C8003-A31C-49C8-9D34-C48EBC75CD23}" presName="rect2" presStyleLbl="alignAcc1" presStyleIdx="1" presStyleCnt="5"/>
      <dgm:spPr/>
      <dgm:t>
        <a:bodyPr/>
        <a:lstStyle/>
        <a:p>
          <a:endParaRPr lang="ru-RU"/>
        </a:p>
      </dgm:t>
    </dgm:pt>
    <dgm:pt modelId="{47B4A0C0-95CE-40BC-891D-9D334C3C40AF}" type="pres">
      <dgm:prSet presAssocID="{788D5E2D-0706-4031-BBBA-7727499D282D}" presName="vertSpace3" presStyleLbl="node1" presStyleIdx="1" presStyleCnt="5"/>
      <dgm:spPr/>
    </dgm:pt>
    <dgm:pt modelId="{19FD3D09-BC8C-410F-A2CB-9D5E42233E73}" type="pres">
      <dgm:prSet presAssocID="{788D5E2D-0706-4031-BBBA-7727499D282D}" presName="circle3" presStyleLbl="node1" presStyleIdx="2" presStyleCnt="5"/>
      <dgm:spPr/>
    </dgm:pt>
    <dgm:pt modelId="{F69A170E-37B7-47CE-BBC2-4A5AFA2A48CA}" type="pres">
      <dgm:prSet presAssocID="{788D5E2D-0706-4031-BBBA-7727499D282D}" presName="rect3" presStyleLbl="alignAcc1" presStyleIdx="2" presStyleCnt="5"/>
      <dgm:spPr/>
      <dgm:t>
        <a:bodyPr/>
        <a:lstStyle/>
        <a:p>
          <a:endParaRPr lang="ru-RU"/>
        </a:p>
      </dgm:t>
    </dgm:pt>
    <dgm:pt modelId="{F85BB071-A3B5-4937-A12B-9E4AC4C0FFA9}" type="pres">
      <dgm:prSet presAssocID="{7096C51F-09F2-4951-B108-E99F147F1DCF}" presName="vertSpace4" presStyleLbl="node1" presStyleIdx="2" presStyleCnt="5"/>
      <dgm:spPr/>
    </dgm:pt>
    <dgm:pt modelId="{2ED18418-C9A8-46E5-BBA1-8E1AF8B6D3EF}" type="pres">
      <dgm:prSet presAssocID="{7096C51F-09F2-4951-B108-E99F147F1DCF}" presName="circle4" presStyleLbl="node1" presStyleIdx="3" presStyleCnt="5"/>
      <dgm:spPr/>
    </dgm:pt>
    <dgm:pt modelId="{EE6564C3-F602-4B44-BBCC-76D37A737F9B}" type="pres">
      <dgm:prSet presAssocID="{7096C51F-09F2-4951-B108-E99F147F1DCF}" presName="rect4" presStyleLbl="alignAcc1" presStyleIdx="3" presStyleCnt="5"/>
      <dgm:spPr/>
      <dgm:t>
        <a:bodyPr/>
        <a:lstStyle/>
        <a:p>
          <a:endParaRPr lang="ru-RU"/>
        </a:p>
      </dgm:t>
    </dgm:pt>
    <dgm:pt modelId="{AC1CF8B4-D5E9-45A9-B65A-6B3D1FB3CB3E}" type="pres">
      <dgm:prSet presAssocID="{CBE00A36-8CEC-424B-9CE4-D82CF38020B7}" presName="vertSpace5" presStyleLbl="node1" presStyleIdx="3" presStyleCnt="5"/>
      <dgm:spPr/>
    </dgm:pt>
    <dgm:pt modelId="{1DB279E7-9370-4C4C-ABD9-8081261ADEE0}" type="pres">
      <dgm:prSet presAssocID="{CBE00A36-8CEC-424B-9CE4-D82CF38020B7}" presName="circle5" presStyleLbl="node1" presStyleIdx="4" presStyleCnt="5"/>
      <dgm:spPr/>
    </dgm:pt>
    <dgm:pt modelId="{0E6BC475-6F2F-42BA-AC78-FEBE20E96697}" type="pres">
      <dgm:prSet presAssocID="{CBE00A36-8CEC-424B-9CE4-D82CF38020B7}" presName="rect5" presStyleLbl="alignAcc1" presStyleIdx="4" presStyleCnt="5"/>
      <dgm:spPr/>
      <dgm:t>
        <a:bodyPr/>
        <a:lstStyle/>
        <a:p>
          <a:endParaRPr lang="ru-RU"/>
        </a:p>
      </dgm:t>
    </dgm:pt>
    <dgm:pt modelId="{289C8538-BB98-48C2-9C6A-4E3491177CE5}" type="pres">
      <dgm:prSet presAssocID="{C870A8AD-F322-4B9F-BB91-D3603DC679C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3C28A-1680-4AC1-B97A-1AB497493448}" type="pres">
      <dgm:prSet presAssocID="{B40C8003-A31C-49C8-9D34-C48EBC75CD23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E0F00-816D-4C47-8A52-81EA01912F4D}" type="pres">
      <dgm:prSet presAssocID="{788D5E2D-0706-4031-BBBA-7727499D282D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2E1E4-9B0B-4920-A8E3-5E206F2C3CA8}" type="pres">
      <dgm:prSet presAssocID="{7096C51F-09F2-4951-B108-E99F147F1DCF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C0732-666B-4AAF-84C6-7957CA5DF1FA}" type="pres">
      <dgm:prSet presAssocID="{CBE00A36-8CEC-424B-9CE4-D82CF38020B7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0F00BE-8099-4E98-9C63-E503EBC9104E}" type="presOf" srcId="{7096C51F-09F2-4951-B108-E99F147F1DCF}" destId="{8722E1E4-9B0B-4920-A8E3-5E206F2C3CA8}" srcOrd="1" destOrd="0" presId="urn:microsoft.com/office/officeart/2005/8/layout/target3"/>
    <dgm:cxn modelId="{844D0C34-6F3B-4E16-A9EF-79D493C84A13}" type="presOf" srcId="{82C1A2F7-7505-43F9-BB8E-F6DFA497E5F0}" destId="{3151443B-7265-4F89-957C-5878D94D3C22}" srcOrd="0" destOrd="0" presId="urn:microsoft.com/office/officeart/2005/8/layout/target3"/>
    <dgm:cxn modelId="{6A9D9437-493F-464A-8F1F-1A1D8C95BEFE}" type="presOf" srcId="{CBE00A36-8CEC-424B-9CE4-D82CF38020B7}" destId="{0E6BC475-6F2F-42BA-AC78-FEBE20E96697}" srcOrd="0" destOrd="0" presId="urn:microsoft.com/office/officeart/2005/8/layout/target3"/>
    <dgm:cxn modelId="{C7F5191E-F3E0-431C-A11F-A796973F1460}" srcId="{82C1A2F7-7505-43F9-BB8E-F6DFA497E5F0}" destId="{B40C8003-A31C-49C8-9D34-C48EBC75CD23}" srcOrd="1" destOrd="0" parTransId="{B1A7D1FD-F17E-4302-826A-21CDC63FA1E8}" sibTransId="{F19D4B93-2145-4BC3-83FA-E3584D5893A5}"/>
    <dgm:cxn modelId="{1E181923-F606-4367-A0A3-9DF470D7B3C9}" srcId="{82C1A2F7-7505-43F9-BB8E-F6DFA497E5F0}" destId="{CBE00A36-8CEC-424B-9CE4-D82CF38020B7}" srcOrd="4" destOrd="0" parTransId="{D7559A3C-5984-4C5F-9B17-7B5FE9FAF6E8}" sibTransId="{D5DC2A36-0FCB-4A94-B3C8-9A940DCD85D0}"/>
    <dgm:cxn modelId="{0B087B67-DD52-4280-B347-523430E0C516}" type="presOf" srcId="{B40C8003-A31C-49C8-9D34-C48EBC75CD23}" destId="{BD93C28A-1680-4AC1-B97A-1AB497493448}" srcOrd="1" destOrd="0" presId="urn:microsoft.com/office/officeart/2005/8/layout/target3"/>
    <dgm:cxn modelId="{9D181667-03B9-4AA0-B159-A8A70B1BF598}" srcId="{82C1A2F7-7505-43F9-BB8E-F6DFA497E5F0}" destId="{C870A8AD-F322-4B9F-BB91-D3603DC679C4}" srcOrd="0" destOrd="0" parTransId="{E9CD8FEF-9551-4C85-B08C-59119A0FC976}" sibTransId="{9E827A68-BCB2-40FC-8FEF-EC0827EE8701}"/>
    <dgm:cxn modelId="{D759D126-A69A-487F-A23E-AD2999E7F927}" type="presOf" srcId="{CBE00A36-8CEC-424B-9CE4-D82CF38020B7}" destId="{541C0732-666B-4AAF-84C6-7957CA5DF1FA}" srcOrd="1" destOrd="0" presId="urn:microsoft.com/office/officeart/2005/8/layout/target3"/>
    <dgm:cxn modelId="{6B35E8B7-C7CD-41DA-AB16-597294F49AD7}" type="presOf" srcId="{B40C8003-A31C-49C8-9D34-C48EBC75CD23}" destId="{63A25BA7-1BDB-423A-AD38-14977014D577}" srcOrd="0" destOrd="0" presId="urn:microsoft.com/office/officeart/2005/8/layout/target3"/>
    <dgm:cxn modelId="{25900D72-1AC7-4B21-8E01-EA8D59F482BB}" type="presOf" srcId="{788D5E2D-0706-4031-BBBA-7727499D282D}" destId="{13BE0F00-816D-4C47-8A52-81EA01912F4D}" srcOrd="1" destOrd="0" presId="urn:microsoft.com/office/officeart/2005/8/layout/target3"/>
    <dgm:cxn modelId="{B40ABB7B-5343-42D0-91C4-D186B700AC8B}" type="presOf" srcId="{7096C51F-09F2-4951-B108-E99F147F1DCF}" destId="{EE6564C3-F602-4B44-BBCC-76D37A737F9B}" srcOrd="0" destOrd="0" presId="urn:microsoft.com/office/officeart/2005/8/layout/target3"/>
    <dgm:cxn modelId="{94F534A2-8C28-4B9B-A279-93930374B199}" type="presOf" srcId="{C870A8AD-F322-4B9F-BB91-D3603DC679C4}" destId="{13CB4380-2A2B-44E8-A3D2-40AD02D02B6A}" srcOrd="0" destOrd="0" presId="urn:microsoft.com/office/officeart/2005/8/layout/target3"/>
    <dgm:cxn modelId="{B516BB54-9E95-462C-86BD-142A43CEEBCB}" type="presOf" srcId="{C870A8AD-F322-4B9F-BB91-D3603DC679C4}" destId="{289C8538-BB98-48C2-9C6A-4E3491177CE5}" srcOrd="1" destOrd="0" presId="urn:microsoft.com/office/officeart/2005/8/layout/target3"/>
    <dgm:cxn modelId="{F2E58D7F-CE46-4ED9-B156-4D48D582FB24}" srcId="{82C1A2F7-7505-43F9-BB8E-F6DFA497E5F0}" destId="{788D5E2D-0706-4031-BBBA-7727499D282D}" srcOrd="2" destOrd="0" parTransId="{3FBAFEB4-D40C-4B49-B674-47EBEAC96EAE}" sibTransId="{96846E63-5BD3-474E-9AEF-627010400CE3}"/>
    <dgm:cxn modelId="{EB7CFC76-FF17-4956-84EB-230911E7CEC1}" type="presOf" srcId="{788D5E2D-0706-4031-BBBA-7727499D282D}" destId="{F69A170E-37B7-47CE-BBC2-4A5AFA2A48CA}" srcOrd="0" destOrd="0" presId="urn:microsoft.com/office/officeart/2005/8/layout/target3"/>
    <dgm:cxn modelId="{97E324F1-C0D5-43CA-A108-D34BD1C0AB39}" srcId="{82C1A2F7-7505-43F9-BB8E-F6DFA497E5F0}" destId="{7096C51F-09F2-4951-B108-E99F147F1DCF}" srcOrd="3" destOrd="0" parTransId="{AC0F6F45-FE02-4291-A7DD-BBA9483ACE75}" sibTransId="{F3B9BDCC-E018-48E7-8D01-FC5A97914CB6}"/>
    <dgm:cxn modelId="{5910C715-2331-449E-A518-3FDD8CE6BA8D}" type="presParOf" srcId="{3151443B-7265-4F89-957C-5878D94D3C22}" destId="{C5024089-D314-4A9A-82E0-2C423EFE513E}" srcOrd="0" destOrd="0" presId="urn:microsoft.com/office/officeart/2005/8/layout/target3"/>
    <dgm:cxn modelId="{B3242031-F9CD-48E2-9A2F-6378B39F9723}" type="presParOf" srcId="{3151443B-7265-4F89-957C-5878D94D3C22}" destId="{CA507080-8A94-4884-85F7-B724CFB10F2F}" srcOrd="1" destOrd="0" presId="urn:microsoft.com/office/officeart/2005/8/layout/target3"/>
    <dgm:cxn modelId="{EFC68669-F482-4E7B-919C-E85F224A376A}" type="presParOf" srcId="{3151443B-7265-4F89-957C-5878D94D3C22}" destId="{13CB4380-2A2B-44E8-A3D2-40AD02D02B6A}" srcOrd="2" destOrd="0" presId="urn:microsoft.com/office/officeart/2005/8/layout/target3"/>
    <dgm:cxn modelId="{7DB5F5A2-29AE-4E2F-A592-E90251AE426D}" type="presParOf" srcId="{3151443B-7265-4F89-957C-5878D94D3C22}" destId="{F4CB92C5-B030-48ED-8CFA-FC1FAFC0A020}" srcOrd="3" destOrd="0" presId="urn:microsoft.com/office/officeart/2005/8/layout/target3"/>
    <dgm:cxn modelId="{F74E5091-9F2E-41EC-A879-CC4449566733}" type="presParOf" srcId="{3151443B-7265-4F89-957C-5878D94D3C22}" destId="{B65B730C-4495-4D1A-BCAD-39C201D0061C}" srcOrd="4" destOrd="0" presId="urn:microsoft.com/office/officeart/2005/8/layout/target3"/>
    <dgm:cxn modelId="{A447E3C2-0349-4717-BBDC-BFFB74707D0D}" type="presParOf" srcId="{3151443B-7265-4F89-957C-5878D94D3C22}" destId="{63A25BA7-1BDB-423A-AD38-14977014D577}" srcOrd="5" destOrd="0" presId="urn:microsoft.com/office/officeart/2005/8/layout/target3"/>
    <dgm:cxn modelId="{CAEAA92F-0C1A-4F61-A045-F8F7E2B7B783}" type="presParOf" srcId="{3151443B-7265-4F89-957C-5878D94D3C22}" destId="{47B4A0C0-95CE-40BC-891D-9D334C3C40AF}" srcOrd="6" destOrd="0" presId="urn:microsoft.com/office/officeart/2005/8/layout/target3"/>
    <dgm:cxn modelId="{8C0E751E-923D-43C3-8E02-FFA372CF8A89}" type="presParOf" srcId="{3151443B-7265-4F89-957C-5878D94D3C22}" destId="{19FD3D09-BC8C-410F-A2CB-9D5E42233E73}" srcOrd="7" destOrd="0" presId="urn:microsoft.com/office/officeart/2005/8/layout/target3"/>
    <dgm:cxn modelId="{4E881935-787D-46A5-B0CA-E9309A2C5969}" type="presParOf" srcId="{3151443B-7265-4F89-957C-5878D94D3C22}" destId="{F69A170E-37B7-47CE-BBC2-4A5AFA2A48CA}" srcOrd="8" destOrd="0" presId="urn:microsoft.com/office/officeart/2005/8/layout/target3"/>
    <dgm:cxn modelId="{CADDA9ED-CB25-4449-ACCA-B1D3BED0EB10}" type="presParOf" srcId="{3151443B-7265-4F89-957C-5878D94D3C22}" destId="{F85BB071-A3B5-4937-A12B-9E4AC4C0FFA9}" srcOrd="9" destOrd="0" presId="urn:microsoft.com/office/officeart/2005/8/layout/target3"/>
    <dgm:cxn modelId="{CDA4C174-60C4-4C41-A28E-BCA1DE3081AA}" type="presParOf" srcId="{3151443B-7265-4F89-957C-5878D94D3C22}" destId="{2ED18418-C9A8-46E5-BBA1-8E1AF8B6D3EF}" srcOrd="10" destOrd="0" presId="urn:microsoft.com/office/officeart/2005/8/layout/target3"/>
    <dgm:cxn modelId="{4BF259E3-75C4-4725-8386-7E8E0E92A478}" type="presParOf" srcId="{3151443B-7265-4F89-957C-5878D94D3C22}" destId="{EE6564C3-F602-4B44-BBCC-76D37A737F9B}" srcOrd="11" destOrd="0" presId="urn:microsoft.com/office/officeart/2005/8/layout/target3"/>
    <dgm:cxn modelId="{AFADC5D9-B8AD-4A0E-93AE-48E140DB0F59}" type="presParOf" srcId="{3151443B-7265-4F89-957C-5878D94D3C22}" destId="{AC1CF8B4-D5E9-45A9-B65A-6B3D1FB3CB3E}" srcOrd="12" destOrd="0" presId="urn:microsoft.com/office/officeart/2005/8/layout/target3"/>
    <dgm:cxn modelId="{DBD339B6-551C-484F-906A-7E513EBCCFFC}" type="presParOf" srcId="{3151443B-7265-4F89-957C-5878D94D3C22}" destId="{1DB279E7-9370-4C4C-ABD9-8081261ADEE0}" srcOrd="13" destOrd="0" presId="urn:microsoft.com/office/officeart/2005/8/layout/target3"/>
    <dgm:cxn modelId="{E5E20F5E-838B-4DDE-AC30-F468975D9A5C}" type="presParOf" srcId="{3151443B-7265-4F89-957C-5878D94D3C22}" destId="{0E6BC475-6F2F-42BA-AC78-FEBE20E96697}" srcOrd="14" destOrd="0" presId="urn:microsoft.com/office/officeart/2005/8/layout/target3"/>
    <dgm:cxn modelId="{20809190-AFE8-461A-874C-851E7A971E94}" type="presParOf" srcId="{3151443B-7265-4F89-957C-5878D94D3C22}" destId="{289C8538-BB98-48C2-9C6A-4E3491177CE5}" srcOrd="15" destOrd="0" presId="urn:microsoft.com/office/officeart/2005/8/layout/target3"/>
    <dgm:cxn modelId="{7C4FAF6A-A00B-4518-AD75-AFA17FD50194}" type="presParOf" srcId="{3151443B-7265-4F89-957C-5878D94D3C22}" destId="{BD93C28A-1680-4AC1-B97A-1AB497493448}" srcOrd="16" destOrd="0" presId="urn:microsoft.com/office/officeart/2005/8/layout/target3"/>
    <dgm:cxn modelId="{98AFCC9E-6E50-4CCC-8A9F-C6878F757FE1}" type="presParOf" srcId="{3151443B-7265-4F89-957C-5878D94D3C22}" destId="{13BE0F00-816D-4C47-8A52-81EA01912F4D}" srcOrd="17" destOrd="0" presId="urn:microsoft.com/office/officeart/2005/8/layout/target3"/>
    <dgm:cxn modelId="{1457FC7A-ADD5-4F0E-9136-E66ACB03C077}" type="presParOf" srcId="{3151443B-7265-4F89-957C-5878D94D3C22}" destId="{8722E1E4-9B0B-4920-A8E3-5E206F2C3CA8}" srcOrd="18" destOrd="0" presId="urn:microsoft.com/office/officeart/2005/8/layout/target3"/>
    <dgm:cxn modelId="{848DC21A-A24E-435D-BBCD-8BD3D4B9E9B3}" type="presParOf" srcId="{3151443B-7265-4F89-957C-5878D94D3C22}" destId="{541C0732-666B-4AAF-84C6-7957CA5DF1FA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24089-D314-4A9A-82E0-2C423EFE513E}">
      <dsp:nvSpPr>
        <dsp:cNvPr id="0" name=""/>
        <dsp:cNvSpPr/>
      </dsp:nvSpPr>
      <dsp:spPr>
        <a:xfrm>
          <a:off x="0" y="165618"/>
          <a:ext cx="5141370" cy="51413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B4380-2A2B-44E8-A3D2-40AD02D02B6A}">
      <dsp:nvSpPr>
        <dsp:cNvPr id="0" name=""/>
        <dsp:cNvSpPr/>
      </dsp:nvSpPr>
      <dsp:spPr>
        <a:xfrm>
          <a:off x="2570685" y="165618"/>
          <a:ext cx="5998265" cy="51413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 место – </a:t>
          </a:r>
          <a:r>
            <a:rPr lang="ru-RU" sz="2000" b="1" kern="1200" dirty="0" smtClean="0"/>
            <a:t>образование-</a:t>
          </a:r>
          <a:r>
            <a:rPr lang="ru-RU" sz="1600" kern="1200" dirty="0" smtClean="0"/>
            <a:t> 165430,4 (64%)</a:t>
          </a:r>
          <a:endParaRPr lang="ru-RU" sz="1600" kern="1200" dirty="0"/>
        </a:p>
      </dsp:txBody>
      <dsp:txXfrm>
        <a:off x="2570685" y="165618"/>
        <a:ext cx="5998265" cy="822619"/>
      </dsp:txXfrm>
    </dsp:sp>
    <dsp:sp modelId="{B65B730C-4495-4D1A-BCAD-39C201D0061C}">
      <dsp:nvSpPr>
        <dsp:cNvPr id="0" name=""/>
        <dsp:cNvSpPr/>
      </dsp:nvSpPr>
      <dsp:spPr>
        <a:xfrm>
          <a:off x="539843" y="988237"/>
          <a:ext cx="4061682" cy="406168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25BA7-1BDB-423A-AD38-14977014D577}">
      <dsp:nvSpPr>
        <dsp:cNvPr id="0" name=""/>
        <dsp:cNvSpPr/>
      </dsp:nvSpPr>
      <dsp:spPr>
        <a:xfrm>
          <a:off x="2570685" y="988237"/>
          <a:ext cx="5998265" cy="4061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 место - </a:t>
          </a:r>
          <a:r>
            <a:rPr lang="ru-RU" sz="1800" b="1" kern="1200" dirty="0" smtClean="0"/>
            <a:t>общегосударственные вопросы - </a:t>
          </a:r>
          <a:r>
            <a:rPr lang="ru-RU" sz="1600" kern="1200" dirty="0" smtClean="0"/>
            <a:t>42868,1тыс. руб. (17 %)</a:t>
          </a:r>
          <a:endParaRPr lang="ru-RU" sz="1600" kern="1200" dirty="0"/>
        </a:p>
      </dsp:txBody>
      <dsp:txXfrm>
        <a:off x="2570685" y="988237"/>
        <a:ext cx="5998265" cy="822619"/>
      </dsp:txXfrm>
    </dsp:sp>
    <dsp:sp modelId="{19FD3D09-BC8C-410F-A2CB-9D5E42233E73}">
      <dsp:nvSpPr>
        <dsp:cNvPr id="0" name=""/>
        <dsp:cNvSpPr/>
      </dsp:nvSpPr>
      <dsp:spPr>
        <a:xfrm>
          <a:off x="1079687" y="1810856"/>
          <a:ext cx="2981994" cy="29819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A170E-37B7-47CE-BBC2-4A5AFA2A48CA}">
      <dsp:nvSpPr>
        <dsp:cNvPr id="0" name=""/>
        <dsp:cNvSpPr/>
      </dsp:nvSpPr>
      <dsp:spPr>
        <a:xfrm>
          <a:off x="2570685" y="1810856"/>
          <a:ext cx="5998265" cy="29819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 место – </a:t>
          </a:r>
          <a:r>
            <a:rPr lang="ru-RU" sz="2000" b="1" kern="1200" dirty="0" smtClean="0"/>
            <a:t>культура, кинематография - </a:t>
          </a:r>
          <a:r>
            <a:rPr lang="ru-RU" sz="1600" kern="1200" dirty="0" smtClean="0"/>
            <a:t>18975,5тыс. руб. (7 %)</a:t>
          </a:r>
          <a:endParaRPr lang="ru-RU" sz="1600" kern="1200" dirty="0"/>
        </a:p>
      </dsp:txBody>
      <dsp:txXfrm>
        <a:off x="2570685" y="1810856"/>
        <a:ext cx="5998265" cy="822619"/>
      </dsp:txXfrm>
    </dsp:sp>
    <dsp:sp modelId="{2ED18418-C9A8-46E5-BBA1-8E1AF8B6D3EF}">
      <dsp:nvSpPr>
        <dsp:cNvPr id="0" name=""/>
        <dsp:cNvSpPr/>
      </dsp:nvSpPr>
      <dsp:spPr>
        <a:xfrm>
          <a:off x="1619531" y="2633476"/>
          <a:ext cx="1902307" cy="19023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564C3-F602-4B44-BBCC-76D37A737F9B}">
      <dsp:nvSpPr>
        <dsp:cNvPr id="0" name=""/>
        <dsp:cNvSpPr/>
      </dsp:nvSpPr>
      <dsp:spPr>
        <a:xfrm>
          <a:off x="2570685" y="2633476"/>
          <a:ext cx="5998265" cy="19023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 место –</a:t>
          </a:r>
          <a:r>
            <a:rPr lang="ru-RU" sz="1800" b="1" kern="1200" dirty="0" smtClean="0"/>
            <a:t>жилищно-коммунальное хозяйство - </a:t>
          </a:r>
          <a:r>
            <a:rPr lang="ru-RU" sz="1600" kern="1200" dirty="0" smtClean="0"/>
            <a:t> 11620,0тыс. руб. (4,5 %)</a:t>
          </a:r>
          <a:endParaRPr lang="ru-RU" sz="1600" kern="1200" dirty="0"/>
        </a:p>
      </dsp:txBody>
      <dsp:txXfrm>
        <a:off x="2570685" y="2633476"/>
        <a:ext cx="5998265" cy="822619"/>
      </dsp:txXfrm>
    </dsp:sp>
    <dsp:sp modelId="{1DB279E7-9370-4C4C-ABD9-8081261ADEE0}">
      <dsp:nvSpPr>
        <dsp:cNvPr id="0" name=""/>
        <dsp:cNvSpPr/>
      </dsp:nvSpPr>
      <dsp:spPr>
        <a:xfrm>
          <a:off x="2159375" y="3456095"/>
          <a:ext cx="822619" cy="82261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BC475-6F2F-42BA-AC78-FEBE20E96697}">
      <dsp:nvSpPr>
        <dsp:cNvPr id="0" name=""/>
        <dsp:cNvSpPr/>
      </dsp:nvSpPr>
      <dsp:spPr>
        <a:xfrm>
          <a:off x="2570685" y="3456095"/>
          <a:ext cx="5998265" cy="8226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 место – </a:t>
          </a:r>
          <a:r>
            <a:rPr lang="ru-RU" sz="2000" b="1" kern="1200" dirty="0" smtClean="0"/>
            <a:t>социальная политика - </a:t>
          </a:r>
          <a:r>
            <a:rPr lang="ru-RU" sz="1600" kern="1200" dirty="0" smtClean="0"/>
            <a:t> 11128,3тыс.руб.(4%)</a:t>
          </a:r>
          <a:endParaRPr lang="ru-RU" sz="1600" kern="1200" dirty="0"/>
        </a:p>
      </dsp:txBody>
      <dsp:txXfrm>
        <a:off x="2570685" y="3456095"/>
        <a:ext cx="5998265" cy="822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0.21641</cdr:x>
      <cdr:y>0.58672</cdr:y>
    </cdr:from>
    <cdr:to>
      <cdr:x>0.30216</cdr:x>
      <cdr:y>0.62624</cdr:y>
    </cdr:to>
    <cdr:sp macro="" textlink="">
      <cdr:nvSpPr>
        <cdr:cNvPr id="1025" name="AutoShap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1563191" flipV="1">
          <a:off x="1902904" y="2790505"/>
          <a:ext cx="754014" cy="187963"/>
        </a:xfrm>
        <a:prstGeom xmlns:a="http://schemas.openxmlformats.org/drawingml/2006/main" prst="rightArrow">
          <a:avLst>
            <a:gd name="adj1" fmla="val 50000"/>
            <a:gd name="adj2" fmla="val 184371"/>
          </a:avLst>
        </a:prstGeom>
        <a:solidFill xmlns:a="http://schemas.openxmlformats.org/drawingml/2006/main">
          <a:srgbClr val="FF0000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0.84531</cdr:x>
      <cdr:y>0.64667</cdr:y>
    </cdr:from>
    <cdr:to>
      <cdr:x>0.92702</cdr:x>
      <cdr:y>0.68062</cdr:y>
    </cdr:to>
    <cdr:sp macro="" textlink="">
      <cdr:nvSpPr>
        <cdr:cNvPr id="1026" name="AutoShape 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20570013">
          <a:off x="7432982" y="3075666"/>
          <a:ext cx="718489" cy="161471"/>
        </a:xfrm>
        <a:prstGeom xmlns:a="http://schemas.openxmlformats.org/drawingml/2006/main" prst="rightArrow">
          <a:avLst>
            <a:gd name="adj1" fmla="val 50000"/>
            <a:gd name="adj2" fmla="val 125908"/>
          </a:avLst>
        </a:prstGeom>
        <a:solidFill xmlns:a="http://schemas.openxmlformats.org/drawingml/2006/main">
          <a:srgbClr val="FF0000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0.41998</cdr:x>
      <cdr:y>0.66289</cdr:y>
    </cdr:from>
    <cdr:to>
      <cdr:x>0.50598</cdr:x>
      <cdr:y>0.69089</cdr:y>
    </cdr:to>
    <cdr:sp macro="" textlink="">
      <cdr:nvSpPr>
        <cdr:cNvPr id="1027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20264639">
          <a:off x="3692947" y="3152819"/>
          <a:ext cx="756212" cy="133172"/>
        </a:xfrm>
        <a:prstGeom xmlns:a="http://schemas.openxmlformats.org/drawingml/2006/main" prst="rightArrow">
          <a:avLst>
            <a:gd name="adj1" fmla="val 50000"/>
            <a:gd name="adj2" fmla="val 154003"/>
          </a:avLst>
        </a:prstGeom>
        <a:solidFill xmlns:a="http://schemas.openxmlformats.org/drawingml/2006/main">
          <a:srgbClr val="FF0000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0.64147</cdr:x>
      <cdr:y>0.66993</cdr:y>
    </cdr:from>
    <cdr:to>
      <cdr:x>0.72447</cdr:x>
      <cdr:y>0.69593</cdr:y>
    </cdr:to>
    <cdr:sp macro="" textlink="">
      <cdr:nvSpPr>
        <cdr:cNvPr id="1028" name="AutoShap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20657002">
          <a:off x="5640572" y="3186278"/>
          <a:ext cx="729832" cy="123660"/>
        </a:xfrm>
        <a:prstGeom xmlns:a="http://schemas.openxmlformats.org/drawingml/2006/main" prst="rightArrow">
          <a:avLst>
            <a:gd name="adj1" fmla="val 58065"/>
            <a:gd name="adj2" fmla="val 155958"/>
          </a:avLst>
        </a:prstGeom>
        <a:solidFill xmlns:a="http://schemas.openxmlformats.org/drawingml/2006/main">
          <a:srgbClr val="FF0000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0.24016</cdr:x>
      <cdr:y>0.50033</cdr:y>
    </cdr:from>
    <cdr:to>
      <cdr:x>0.34457</cdr:x>
      <cdr:y>0.63651</cdr:y>
    </cdr:to>
    <cdr:sp macro="" textlink="">
      <cdr:nvSpPr>
        <cdr:cNvPr id="102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2111722" y="2379661"/>
          <a:ext cx="918094" cy="6476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-5121,8</a:t>
          </a:r>
        </a:p>
        <a:p xmlns:a="http://schemas.openxmlformats.org/drawingml/2006/main">
          <a:pPr algn="l" rtl="0">
            <a:defRPr sz="1000"/>
          </a:pPr>
          <a:endParaRPr lang="ru-RU" sz="12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0.62835</cdr:x>
      <cdr:y>0.58937</cdr:y>
    </cdr:from>
    <cdr:to>
      <cdr:x>0.7856</cdr:x>
      <cdr:y>0.68262</cdr:y>
    </cdr:to>
    <cdr:sp macro="" textlink="">
      <cdr:nvSpPr>
        <cdr:cNvPr id="1031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25175" y="2803133"/>
          <a:ext cx="1382724" cy="4435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ru-RU" sz="1200" b="1" dirty="0" smtClean="0">
              <a:solidFill>
                <a:srgbClr val="000000"/>
              </a:solidFill>
              <a:latin typeface="Arial"/>
              <a:cs typeface="Arial"/>
            </a:rPr>
            <a:t>+86,0</a:t>
          </a:r>
          <a:endParaRPr lang="ru-RU" sz="1200" b="1" i="0" strike="noStrike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0.84203</cdr:x>
      <cdr:y>0.53504</cdr:y>
    </cdr:from>
    <cdr:to>
      <cdr:x>0.95261</cdr:x>
      <cdr:y>0.62211</cdr:y>
    </cdr:to>
    <cdr:sp macro="" textlink="">
      <cdr:nvSpPr>
        <cdr:cNvPr id="3080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404100" y="2544730"/>
          <a:ext cx="972318" cy="4141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ru-RU" sz="1200" b="1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r>
            <a:rPr lang="ru-RU" sz="12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+1911,8</a:t>
          </a:r>
          <a:endParaRPr lang="ru-RU" sz="12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0.43052</cdr:x>
      <cdr:y>0.57618</cdr:y>
    </cdr:from>
    <cdr:to>
      <cdr:x>0.58877</cdr:x>
      <cdr:y>0.62889</cdr:y>
    </cdr:to>
    <cdr:sp macro="" textlink="">
      <cdr:nvSpPr>
        <cdr:cNvPr id="1034" name="Rectangle 1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85632" y="2740397"/>
          <a:ext cx="1391518" cy="2506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125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 </a:t>
          </a:r>
          <a:r>
            <a:rPr lang="ru-RU" sz="1175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+799,3</a:t>
          </a:r>
          <a:endParaRPr lang="ru-RU" sz="1125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ru-RU" sz="1125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243"/>
            <a:ext cx="5438775" cy="444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A9A653-6E0D-43E8-BADA-C4F42B27E6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09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F419C-6DE3-4A5D-B5A0-12B126B6216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EE3F0-F957-4D7E-8994-1F40EE0B39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38648-824B-4D46-9293-D9C5A8E159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7A96C-A498-414C-9B2E-9156D2FB97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E8504-6F43-438D-9B80-FEA8CEAA4C6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A125C-944C-4512-B394-0B5C14E145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B4EB5-A4C7-406A-9337-3DA35912F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DCE1B-6E29-40E3-9489-96224324DD9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6139E-EB53-44A7-8BD4-5629AE0BD4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9AE19-C686-4D62-AC5B-C0EA5DE8C8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9EDC6-74FE-4759-A8A1-B64446B94E3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7F95B5C-F00B-43F9-BECA-E32009FA651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4" r:id="rId1"/>
    <p:sldLayoutId id="2147485495" r:id="rId2"/>
    <p:sldLayoutId id="2147485496" r:id="rId3"/>
    <p:sldLayoutId id="2147485497" r:id="rId4"/>
    <p:sldLayoutId id="2147485498" r:id="rId5"/>
    <p:sldLayoutId id="2147485499" r:id="rId6"/>
    <p:sldLayoutId id="2147485500" r:id="rId7"/>
    <p:sldLayoutId id="2147485501" r:id="rId8"/>
    <p:sldLayoutId id="2147485502" r:id="rId9"/>
    <p:sldLayoutId id="2147485503" r:id="rId10"/>
    <p:sldLayoutId id="214748550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340768"/>
            <a:ext cx="7988300" cy="388843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b="1" i="1" dirty="0" smtClean="0">
                <a:solidFill>
                  <a:srgbClr val="333399"/>
                </a:solidFill>
                <a:effectLst/>
              </a:rPr>
              <a:t> </a:t>
            </a:r>
            <a:r>
              <a:rPr lang="ru-RU" sz="4000" b="1" dirty="0" smtClean="0">
                <a:solidFill>
                  <a:srgbClr val="0000FF"/>
                </a:solidFill>
                <a:effectLst/>
              </a:rPr>
              <a:t>Отчет об</a:t>
            </a:r>
            <a:br>
              <a:rPr lang="ru-RU" sz="4000" b="1" dirty="0" smtClean="0">
                <a:solidFill>
                  <a:srgbClr val="0000FF"/>
                </a:solidFill>
                <a:effectLst/>
              </a:rPr>
            </a:br>
            <a:r>
              <a:rPr lang="ru-RU" sz="4000" b="1" dirty="0" smtClean="0">
                <a:solidFill>
                  <a:srgbClr val="0000FF"/>
                </a:solidFill>
                <a:effectLst/>
              </a:rPr>
              <a:t>исполнении бюджета муниципального образования «Город Адыгейск»</a:t>
            </a:r>
            <a:br>
              <a:rPr lang="ru-RU" sz="4000" b="1" dirty="0" smtClean="0">
                <a:solidFill>
                  <a:srgbClr val="0000FF"/>
                </a:solidFill>
                <a:effectLst/>
              </a:rPr>
            </a:br>
            <a:r>
              <a:rPr lang="ru-RU" sz="4000" b="1" dirty="0" smtClean="0">
                <a:solidFill>
                  <a:srgbClr val="0000FF"/>
                </a:solidFill>
                <a:effectLst/>
              </a:rPr>
              <a:t>за 2015</a:t>
            </a:r>
            <a:r>
              <a:rPr lang="ru-RU" sz="4000" b="1" dirty="0" smtClean="0">
                <a:solidFill>
                  <a:srgbClr val="0000FF"/>
                </a:solidFill>
                <a:effectLst/>
                <a:latin typeface="Arial" charset="0"/>
              </a:rPr>
              <a:t> </a:t>
            </a:r>
            <a:r>
              <a:rPr lang="ru-RU" sz="4000" b="1" dirty="0" smtClean="0">
                <a:solidFill>
                  <a:srgbClr val="0000FF"/>
                </a:solidFill>
                <a:effectLst/>
              </a:rPr>
              <a:t>год</a:t>
            </a:r>
            <a:r>
              <a:rPr lang="ru-RU" sz="4000" b="1" i="1" dirty="0" smtClean="0">
                <a:solidFill>
                  <a:srgbClr val="0000FF"/>
                </a:solidFill>
                <a:effectLst/>
              </a:rPr>
              <a:t> </a:t>
            </a:r>
            <a:br>
              <a:rPr lang="ru-RU" sz="4000" b="1" i="1" dirty="0" smtClean="0">
                <a:solidFill>
                  <a:srgbClr val="0000FF"/>
                </a:solidFill>
                <a:effectLst/>
              </a:rPr>
            </a:br>
            <a:r>
              <a:rPr lang="ru-RU" sz="6000" b="1" i="1" dirty="0" smtClean="0"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i="1" dirty="0" smtClean="0"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endParaRPr lang="en-US" sz="6000" b="1" i="1" dirty="0" smtClean="0">
              <a:solidFill>
                <a:srgbClr val="0000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 flipV="1">
            <a:off x="0" y="765175"/>
            <a:ext cx="91440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02600" cy="13573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Анализ основных налоговых доходов муниципального образования «Город Адыгейск» в 2014 - 2015 гг.</a:t>
            </a:r>
            <a:r>
              <a:rPr lang="ru-RU" sz="3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      </a:t>
            </a:r>
            <a:br>
              <a:rPr lang="ru-RU" sz="3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3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ru-RU" sz="1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(тыс. рублей)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029701"/>
              </p:ext>
            </p:extLst>
          </p:nvPr>
        </p:nvGraphicFramePr>
        <p:xfrm>
          <a:off x="467544" y="1338262"/>
          <a:ext cx="8064896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5" name="AutoShape 15"/>
          <p:cNvSpPr>
            <a:spLocks noChangeArrowheads="1"/>
          </p:cNvSpPr>
          <p:nvPr/>
        </p:nvSpPr>
        <p:spPr bwMode="auto">
          <a:xfrm rot="-5400000">
            <a:off x="6516688" y="4581525"/>
            <a:ext cx="1079500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1300" b="1"/>
          </a:p>
        </p:txBody>
      </p:sp>
      <p:sp>
        <p:nvSpPr>
          <p:cNvPr id="5126" name="AutoShape 15"/>
          <p:cNvSpPr>
            <a:spLocks noChangeArrowheads="1"/>
          </p:cNvSpPr>
          <p:nvPr/>
        </p:nvSpPr>
        <p:spPr bwMode="auto">
          <a:xfrm rot="-5400000">
            <a:off x="7056438" y="4184650"/>
            <a:ext cx="1295400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FF00"/>
                </a:solidFill>
              </a:rPr>
              <a:t> </a:t>
            </a:r>
            <a:r>
              <a:rPr lang="ru-RU" sz="1300" b="1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Структура неналоговых доходов бюджета</a:t>
            </a: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в </a:t>
            </a: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2015</a:t>
            </a: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году</a:t>
            </a:r>
            <a:r>
              <a:rPr lang="en-US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en-US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749381"/>
              </p:ext>
            </p:extLst>
          </p:nvPr>
        </p:nvGraphicFramePr>
        <p:xfrm>
          <a:off x="899593" y="1562100"/>
          <a:ext cx="7488832" cy="4747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8366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Изменения прогнозируемого объема финансовой помощи из республиканского бюджета в 2015 году (тыс.рублей)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03335844"/>
              </p:ext>
            </p:extLst>
          </p:nvPr>
        </p:nvGraphicFramePr>
        <p:xfrm>
          <a:off x="-520700" y="1193800"/>
          <a:ext cx="6405563" cy="254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Object 6"/>
          <p:cNvGraphicFramePr>
            <a:graphicFrameLocks noGrp="1" noChangeAspect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59417658"/>
              </p:ext>
            </p:extLst>
          </p:nvPr>
        </p:nvGraphicFramePr>
        <p:xfrm>
          <a:off x="0" y="3678374"/>
          <a:ext cx="5435600" cy="3406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250825" y="1052513"/>
            <a:ext cx="216058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800" b="1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Дотации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-252413" y="3645024"/>
            <a:ext cx="2808288" cy="28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Субвенции</a:t>
            </a:r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4716463" y="1052513"/>
            <a:ext cx="25209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60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Субсидии</a:t>
            </a:r>
          </a:p>
          <a:p>
            <a:pPr algn="ctr" eaLnBrk="0" hangingPunct="0">
              <a:defRPr/>
            </a:pPr>
            <a:endParaRPr lang="ru-RU" sz="1600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4" name="AutoShape 13"/>
          <p:cNvSpPr>
            <a:spLocks noChangeArrowheads="1"/>
          </p:cNvSpPr>
          <p:nvPr/>
        </p:nvSpPr>
        <p:spPr bwMode="auto">
          <a:xfrm rot="-1569233">
            <a:off x="2339975" y="1557338"/>
            <a:ext cx="355600" cy="287337"/>
          </a:xfrm>
          <a:prstGeom prst="rightArrow">
            <a:avLst>
              <a:gd name="adj1" fmla="val 50000"/>
              <a:gd name="adj2" fmla="val 30939"/>
            </a:avLst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6155" name="AutoShape 15"/>
          <p:cNvSpPr>
            <a:spLocks noChangeArrowheads="1"/>
          </p:cNvSpPr>
          <p:nvPr/>
        </p:nvSpPr>
        <p:spPr bwMode="auto">
          <a:xfrm>
            <a:off x="1908175" y="836613"/>
            <a:ext cx="1295400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33CC"/>
                </a:solidFill>
              </a:rPr>
              <a:t>   </a:t>
            </a:r>
            <a:r>
              <a:rPr lang="ru-RU" sz="1600" b="1" u="sng" dirty="0" smtClean="0">
                <a:solidFill>
                  <a:srgbClr val="0033CC"/>
                </a:solidFill>
              </a:rPr>
              <a:t>+41670,6</a:t>
            </a:r>
            <a:endParaRPr lang="ru-RU" sz="1600" b="1" u="sng" dirty="0">
              <a:solidFill>
                <a:srgbClr val="0033CC"/>
              </a:solidFill>
            </a:endParaRPr>
          </a:p>
        </p:txBody>
      </p:sp>
      <p:sp>
        <p:nvSpPr>
          <p:cNvPr id="6156" name="AutoShape 17"/>
          <p:cNvSpPr>
            <a:spLocks noChangeArrowheads="1"/>
          </p:cNvSpPr>
          <p:nvPr/>
        </p:nvSpPr>
        <p:spPr bwMode="auto">
          <a:xfrm rot="2343882">
            <a:off x="2095500" y="4397375"/>
            <a:ext cx="687388" cy="261938"/>
          </a:xfrm>
          <a:prstGeom prst="rightArrow">
            <a:avLst>
              <a:gd name="adj1" fmla="val 50000"/>
              <a:gd name="adj2" fmla="val 46277"/>
            </a:avLst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6157" name="AutoShape 15"/>
          <p:cNvSpPr>
            <a:spLocks noChangeArrowheads="1"/>
          </p:cNvSpPr>
          <p:nvPr/>
        </p:nvSpPr>
        <p:spPr bwMode="auto">
          <a:xfrm>
            <a:off x="1692275" y="3933825"/>
            <a:ext cx="1295400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FF00"/>
                </a:solidFill>
              </a:rPr>
              <a:t>   </a:t>
            </a:r>
            <a:r>
              <a:rPr lang="ru-RU" sz="1600" b="1" u="sng" dirty="0" smtClean="0">
                <a:solidFill>
                  <a:srgbClr val="008000"/>
                </a:solidFill>
              </a:rPr>
              <a:t>-1791,3</a:t>
            </a:r>
            <a:endParaRPr lang="ru-RU" sz="1600" b="1" u="sng" dirty="0">
              <a:solidFill>
                <a:srgbClr val="008000"/>
              </a:solidFill>
            </a:endParaRP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297581"/>
              </p:ext>
            </p:extLst>
          </p:nvPr>
        </p:nvGraphicFramePr>
        <p:xfrm>
          <a:off x="4287838" y="690563"/>
          <a:ext cx="5272087" cy="267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158" name="AutoShape 13"/>
          <p:cNvSpPr>
            <a:spLocks noChangeArrowheads="1"/>
          </p:cNvSpPr>
          <p:nvPr/>
        </p:nvSpPr>
        <p:spPr bwMode="auto">
          <a:xfrm rot="-1569233">
            <a:off x="6588125" y="1700213"/>
            <a:ext cx="431800" cy="274637"/>
          </a:xfrm>
          <a:prstGeom prst="rightArrow">
            <a:avLst>
              <a:gd name="adj1" fmla="val 50000"/>
              <a:gd name="adj2" fmla="val 39306"/>
            </a:avLst>
          </a:prstGeom>
          <a:solidFill>
            <a:srgbClr val="993366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6156325" y="1628775"/>
            <a:ext cx="1295400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>
                <a:solidFill>
                  <a:srgbClr val="0033CC"/>
                </a:solidFill>
              </a:rPr>
              <a:t>   </a:t>
            </a:r>
            <a:endParaRPr lang="ru-RU" sz="1600" b="1">
              <a:solidFill>
                <a:srgbClr val="CC00FF"/>
              </a:solidFill>
            </a:endParaRPr>
          </a:p>
        </p:txBody>
      </p:sp>
      <p:graphicFrame>
        <p:nvGraphicFramePr>
          <p:cNvPr id="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049430"/>
              </p:ext>
            </p:extLst>
          </p:nvPr>
        </p:nvGraphicFramePr>
        <p:xfrm>
          <a:off x="4429125" y="4479925"/>
          <a:ext cx="4664075" cy="232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860032" y="3789424"/>
            <a:ext cx="3234631" cy="27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Иные межбюджетные трансферты</a:t>
            </a:r>
          </a:p>
        </p:txBody>
      </p:sp>
      <p:sp>
        <p:nvSpPr>
          <p:cNvPr id="6161" name="AutoShape 15"/>
          <p:cNvSpPr>
            <a:spLocks noChangeArrowheads="1"/>
          </p:cNvSpPr>
          <p:nvPr/>
        </p:nvSpPr>
        <p:spPr bwMode="auto">
          <a:xfrm>
            <a:off x="6000750" y="1143000"/>
            <a:ext cx="1285875" cy="5000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33CC"/>
                </a:solidFill>
              </a:rPr>
              <a:t>   </a:t>
            </a:r>
            <a:r>
              <a:rPr lang="ru-RU" sz="1600" b="1" u="sng" dirty="0">
                <a:solidFill>
                  <a:srgbClr val="CC00FF"/>
                </a:solidFill>
              </a:rPr>
              <a:t>+ </a:t>
            </a:r>
            <a:r>
              <a:rPr lang="ru-RU" sz="1600" b="1" u="sng" dirty="0" smtClean="0">
                <a:solidFill>
                  <a:srgbClr val="CC00FF"/>
                </a:solidFill>
              </a:rPr>
              <a:t>12375,9</a:t>
            </a:r>
            <a:endParaRPr lang="ru-RU" sz="1600" b="1" u="sng" dirty="0">
              <a:solidFill>
                <a:srgbClr val="CC00FF"/>
              </a:solidFill>
            </a:endParaRPr>
          </a:p>
        </p:txBody>
      </p:sp>
      <p:sp>
        <p:nvSpPr>
          <p:cNvPr id="6162" name="AutoShape 15"/>
          <p:cNvSpPr>
            <a:spLocks noChangeArrowheads="1"/>
          </p:cNvSpPr>
          <p:nvPr/>
        </p:nvSpPr>
        <p:spPr bwMode="auto">
          <a:xfrm>
            <a:off x="6215063" y="4214813"/>
            <a:ext cx="1214437" cy="4286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FF00"/>
                </a:solidFill>
              </a:rPr>
              <a:t>   </a:t>
            </a:r>
            <a:r>
              <a:rPr lang="ru-RU" sz="1600" b="1" u="sng" dirty="0">
                <a:solidFill>
                  <a:srgbClr val="0000FF"/>
                </a:solidFill>
              </a:rPr>
              <a:t>+ </a:t>
            </a:r>
            <a:r>
              <a:rPr lang="ru-RU" sz="1600" b="1" u="sng" dirty="0" smtClean="0">
                <a:solidFill>
                  <a:srgbClr val="0000FF"/>
                </a:solidFill>
              </a:rPr>
              <a:t>2011,9</a:t>
            </a:r>
          </a:p>
          <a:p>
            <a:pPr algn="ctr" eaLnBrk="0" hangingPunct="0"/>
            <a:endParaRPr lang="ru-RU" sz="1600" b="1" u="sng" dirty="0">
              <a:solidFill>
                <a:srgbClr val="0000FF"/>
              </a:solidFill>
            </a:endParaRPr>
          </a:p>
        </p:txBody>
      </p:sp>
      <p:sp>
        <p:nvSpPr>
          <p:cNvPr id="6163" name="AutoShape 13"/>
          <p:cNvSpPr>
            <a:spLocks noChangeArrowheads="1"/>
          </p:cNvSpPr>
          <p:nvPr/>
        </p:nvSpPr>
        <p:spPr bwMode="auto">
          <a:xfrm rot="19180282">
            <a:off x="6450012" y="4879224"/>
            <a:ext cx="708025" cy="287337"/>
          </a:xfrm>
          <a:prstGeom prst="rightArrow">
            <a:avLst>
              <a:gd name="adj1" fmla="val 50000"/>
              <a:gd name="adj2" fmla="val 43818"/>
            </a:avLst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/>
          <p:cNvSpPr>
            <a:spLocks noGrp="1"/>
          </p:cNvSpPr>
          <p:nvPr>
            <p:ph type="title"/>
          </p:nvPr>
        </p:nvSpPr>
        <p:spPr>
          <a:xfrm>
            <a:off x="539552" y="260649"/>
            <a:ext cx="8424936" cy="1008111"/>
          </a:xfrm>
        </p:spPr>
        <p:txBody>
          <a:bodyPr lIns="91440" tIns="45720" rIns="91440" bIns="45720"/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направления расходов с учетом их удельного веса в общем объеме расходов 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2015 г.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64427283"/>
              </p:ext>
            </p:extLst>
          </p:nvPr>
        </p:nvGraphicFramePr>
        <p:xfrm>
          <a:off x="467544" y="1484785"/>
          <a:ext cx="8568951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19" cy="792088"/>
          </a:xfrm>
        </p:spPr>
        <p:txBody>
          <a:bodyPr/>
          <a:lstStyle/>
          <a:p>
            <a:r>
              <a:rPr lang="ru-RU" sz="3200" i="1" dirty="0" smtClean="0">
                <a:effectLst/>
              </a:rPr>
              <a:t>Муниципальные программы</a:t>
            </a:r>
            <a:endParaRPr lang="ru-RU" sz="3200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15994846"/>
              </p:ext>
            </p:extLst>
          </p:nvPr>
        </p:nvGraphicFramePr>
        <p:xfrm>
          <a:off x="190270" y="908720"/>
          <a:ext cx="963831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9569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xfrm>
            <a:off x="1259633" y="332656"/>
            <a:ext cx="7046168" cy="1080120"/>
          </a:xfrm>
        </p:spPr>
        <p:txBody>
          <a:bodyPr/>
          <a:lstStyle/>
          <a:p>
            <a:pPr algn="ctr"/>
            <a:r>
              <a:rPr lang="ru-RU" sz="2400" b="1" dirty="0" smtClean="0">
                <a:effectLst/>
                <a:latin typeface="Arial" charset="0"/>
              </a:rPr>
              <a:t>Ведомственная структура расходов МО «Город Адыгейск» за 2015 год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33872069"/>
              </p:ext>
            </p:extLst>
          </p:nvPr>
        </p:nvGraphicFramePr>
        <p:xfrm>
          <a:off x="-180528" y="1196752"/>
          <a:ext cx="100811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677275" cy="1080120"/>
          </a:xfrm>
        </p:spPr>
        <p:txBody>
          <a:bodyPr/>
          <a:lstStyle/>
          <a:p>
            <a:pPr algn="ctr" eaLnBrk="1" hangingPunct="1">
              <a:lnSpc>
                <a:spcPct val="75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Динамика расходов бюджета МО «Город Адыгейск» на социально-культурную сферу</a:t>
            </a:r>
            <a:r>
              <a:rPr lang="ru-RU" sz="2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(</a:t>
            </a:r>
            <a:r>
              <a:rPr lang="ru-RU" sz="20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тыс.руб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.)</a:t>
            </a:r>
            <a:r>
              <a:rPr lang="ru-RU" sz="4000" dirty="0" smtClean="0"/>
              <a:t> 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77670148"/>
              </p:ext>
            </p:extLst>
          </p:nvPr>
        </p:nvGraphicFramePr>
        <p:xfrm>
          <a:off x="9799" y="1412776"/>
          <a:ext cx="8954689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defRPr/>
            </a:pPr>
            <a:fld id="{B069F22A-B6CB-4603-925B-A1D9D6DB42AA}" type="slidenum">
              <a:rPr lang="ru-RU" altLang="en-US" sz="1400">
                <a:latin typeface="+mj-lt"/>
              </a:rPr>
              <a:pPr algn="r">
                <a:defRPr/>
              </a:pPr>
              <a:t>17</a:t>
            </a:fld>
            <a:endParaRPr lang="ru-RU" altLang="en-US" sz="1400" dirty="0">
              <a:latin typeface="+mj-lt"/>
            </a:endParaRPr>
          </a:p>
        </p:txBody>
      </p:sp>
      <p:sp>
        <p:nvSpPr>
          <p:cNvPr id="79875" name="Rectangle 24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305800" cy="939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на образование в 2015 году</a:t>
            </a:r>
            <a:r>
              <a:rPr lang="ru-RU" sz="2800" b="1" dirty="0" smtClean="0">
                <a:solidFill>
                  <a:srgbClr val="CC0000"/>
                </a:solidFill>
              </a:rPr>
              <a:t/>
            </a:r>
            <a:br>
              <a:rPr lang="ru-RU" sz="2800" b="1" dirty="0" smtClean="0">
                <a:solidFill>
                  <a:srgbClr val="CC0000"/>
                </a:solidFill>
              </a:rPr>
            </a:br>
            <a:endParaRPr lang="ru-RU" sz="2800" dirty="0" smtClean="0"/>
          </a:p>
        </p:txBody>
      </p:sp>
      <p:sp>
        <p:nvSpPr>
          <p:cNvPr id="79876" name="Rectangle 243"/>
          <p:cNvSpPr>
            <a:spLocks noGrp="1" noChangeArrowheads="1"/>
          </p:cNvSpPr>
          <p:nvPr>
            <p:ph sz="quarter" idx="13"/>
          </p:nvPr>
        </p:nvSpPr>
        <p:spPr>
          <a:xfrm>
            <a:off x="457200" y="1214438"/>
            <a:ext cx="8229600" cy="49164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165430,4 тыс. рублей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3013" name="Text Box 250"/>
          <p:cNvSpPr txBox="1">
            <a:spLocks noChangeArrowheads="1"/>
          </p:cNvSpPr>
          <p:nvPr/>
        </p:nvSpPr>
        <p:spPr bwMode="auto">
          <a:xfrm>
            <a:off x="467544" y="2708275"/>
            <a:ext cx="1289819" cy="28623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200" b="1" dirty="0"/>
              <a:t>Содержание </a:t>
            </a:r>
            <a:r>
              <a:rPr lang="ru-RU" sz="1200" b="1" dirty="0" smtClean="0"/>
              <a:t>13 учреждении </a:t>
            </a:r>
            <a:r>
              <a:rPr lang="ru-RU" sz="1200" b="1" dirty="0"/>
              <a:t>образования, а именно </a:t>
            </a:r>
            <a:r>
              <a:rPr lang="ru-RU" sz="1200" b="1" dirty="0" smtClean="0"/>
              <a:t>5 дошкольных </a:t>
            </a:r>
            <a:r>
              <a:rPr lang="ru-RU" sz="1200" b="1" dirty="0"/>
              <a:t>образовательных, </a:t>
            </a:r>
            <a:r>
              <a:rPr lang="ru-RU" sz="1200" b="1" dirty="0" smtClean="0"/>
              <a:t>5 общеобразовательных </a:t>
            </a:r>
            <a:r>
              <a:rPr lang="ru-RU" sz="1200" b="1" dirty="0"/>
              <a:t>учреждений, </a:t>
            </a:r>
            <a:r>
              <a:rPr lang="ru-RU" sz="1200" b="1" dirty="0" smtClean="0"/>
              <a:t>3 учреждения </a:t>
            </a:r>
            <a:r>
              <a:rPr lang="ru-RU" sz="1200" b="1" dirty="0"/>
              <a:t>дополнительного образования, </a:t>
            </a:r>
            <a:endParaRPr lang="ru-RU" sz="1200" b="1" dirty="0">
              <a:latin typeface="Times New Roman" pitchFamily="18" charset="0"/>
            </a:endParaRPr>
          </a:p>
        </p:txBody>
      </p:sp>
      <p:sp>
        <p:nvSpPr>
          <p:cNvPr id="43014" name="Text Box 252"/>
          <p:cNvSpPr txBox="1">
            <a:spLocks noChangeArrowheads="1"/>
          </p:cNvSpPr>
          <p:nvPr/>
        </p:nvSpPr>
        <p:spPr bwMode="auto">
          <a:xfrm>
            <a:off x="1966914" y="2708275"/>
            <a:ext cx="4981574" cy="3046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200" b="1" dirty="0"/>
              <a:t>Финансирование реализации государственного стандарта общего образования, дошкольного образования, расходы, связанные с организацией и проведением мероприятий для детей и молодежи, летней оздоровительной кампанией детей и подростков. Реализация программ:  </a:t>
            </a:r>
            <a:r>
              <a:rPr lang="ru-RU" sz="1200" b="1" dirty="0" smtClean="0"/>
              <a:t>«Энергосбережение </a:t>
            </a:r>
            <a:r>
              <a:rPr lang="ru-RU" sz="1200" b="1" dirty="0"/>
              <a:t>и повышение энергетической эффективности в муниципальном образовании </a:t>
            </a:r>
            <a:r>
              <a:rPr lang="ru-RU" sz="1200" b="1" dirty="0" smtClean="0"/>
              <a:t>«Город Адыгейск» , «</a:t>
            </a:r>
            <a:r>
              <a:rPr lang="ru-RU" sz="1200" b="1" dirty="0"/>
              <a:t>Развитие системы образования муниципального образования «Город </a:t>
            </a:r>
            <a:r>
              <a:rPr lang="ru-RU" sz="1200" b="1" dirty="0" smtClean="0"/>
              <a:t>Адыгейск»,  «Доступная среда» муниципального </a:t>
            </a:r>
            <a:r>
              <a:rPr lang="ru-RU" sz="1200" b="1" dirty="0"/>
              <a:t>образования </a:t>
            </a:r>
            <a:r>
              <a:rPr lang="ru-RU" sz="1200" b="1" dirty="0" smtClean="0"/>
              <a:t>«Город Адыгейск», «Обеспечение </a:t>
            </a:r>
            <a:r>
              <a:rPr lang="ru-RU" sz="1200" b="1" dirty="0"/>
              <a:t>безопасности дорожного движения в  муниципальном образовании </a:t>
            </a:r>
            <a:r>
              <a:rPr lang="ru-RU" sz="1200" b="1" dirty="0" smtClean="0"/>
              <a:t>«Город Адыгейск», «Развитие </a:t>
            </a:r>
            <a:r>
              <a:rPr lang="ru-RU" sz="1200" b="1" dirty="0"/>
              <a:t>культуры муниципального образования </a:t>
            </a:r>
            <a:r>
              <a:rPr lang="ru-RU" sz="1200" b="1" dirty="0" smtClean="0"/>
              <a:t>«Город Адыгейск», «Профилактика терроризма и экстремизма, улучшение общественной безопасности,  а также минимизация и  ликвидация последствии проявления терроризма и экстремизма», «Противодействие коррупции»</a:t>
            </a:r>
            <a:endParaRPr lang="ru-RU" sz="1200" b="1" dirty="0">
              <a:latin typeface="Times New Roman" pitchFamily="18" charset="0"/>
            </a:endParaRPr>
          </a:p>
        </p:txBody>
      </p:sp>
      <p:sp>
        <p:nvSpPr>
          <p:cNvPr id="43015" name="Text Box 254"/>
          <p:cNvSpPr txBox="1">
            <a:spLocks noChangeArrowheads="1"/>
          </p:cNvSpPr>
          <p:nvPr/>
        </p:nvSpPr>
        <p:spPr bwMode="auto">
          <a:xfrm>
            <a:off x="7177088" y="2708275"/>
            <a:ext cx="1966912" cy="28623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1200" b="1" dirty="0">
                <a:latin typeface="+mn-lt"/>
              </a:rPr>
              <a:t>Реализация Указа Президента РФ от  07.05.2012 года в части поэтапного достижения целевых показателей по уровню оплаты труда по педагогическим работникам общеобразовательных, дошкольных учреждений и учреждений дополнительного образования</a:t>
            </a:r>
          </a:p>
        </p:txBody>
      </p:sp>
      <p:sp>
        <p:nvSpPr>
          <p:cNvPr id="43016" name="AutoShape 256"/>
          <p:cNvSpPr>
            <a:spLocks noChangeArrowheads="1"/>
          </p:cNvSpPr>
          <p:nvPr/>
        </p:nvSpPr>
        <p:spPr bwMode="auto">
          <a:xfrm>
            <a:off x="1547813" y="1916113"/>
            <a:ext cx="419100" cy="609600"/>
          </a:xfrm>
          <a:prstGeom prst="curvedRightArrow">
            <a:avLst>
              <a:gd name="adj1" fmla="val 26667"/>
              <a:gd name="adj2" fmla="val 53333"/>
              <a:gd name="adj3" fmla="val 33333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43017" name="AutoShape 257"/>
          <p:cNvSpPr>
            <a:spLocks noChangeArrowheads="1"/>
          </p:cNvSpPr>
          <p:nvPr/>
        </p:nvSpPr>
        <p:spPr bwMode="auto">
          <a:xfrm>
            <a:off x="6948488" y="1989138"/>
            <a:ext cx="457200" cy="533400"/>
          </a:xfrm>
          <a:prstGeom prst="curvedLeftArrow">
            <a:avLst>
              <a:gd name="adj1" fmla="val 23333"/>
              <a:gd name="adj2" fmla="val 46667"/>
              <a:gd name="adj3" fmla="val 33333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43018" name="AutoShape 258"/>
          <p:cNvSpPr>
            <a:spLocks noChangeArrowheads="1"/>
          </p:cNvSpPr>
          <p:nvPr/>
        </p:nvSpPr>
        <p:spPr bwMode="auto">
          <a:xfrm>
            <a:off x="4284663" y="2133600"/>
            <a:ext cx="214312" cy="495300"/>
          </a:xfrm>
          <a:prstGeom prst="downArrow">
            <a:avLst>
              <a:gd name="adj1" fmla="val 50000"/>
              <a:gd name="adj2" fmla="val 57778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defRPr/>
            </a:pPr>
            <a:fld id="{4A82068F-FD4F-4271-A97F-B9611A343A0E}" type="slidenum">
              <a:rPr lang="ru-RU" altLang="en-US" sz="1400">
                <a:latin typeface="+mj-lt"/>
              </a:rPr>
              <a:pPr algn="r">
                <a:defRPr/>
              </a:pPr>
              <a:t>18</a:t>
            </a:fld>
            <a:endParaRPr lang="ru-RU" altLang="en-US" sz="1400">
              <a:latin typeface="+mj-lt"/>
            </a:endParaRPr>
          </a:p>
        </p:txBody>
      </p:sp>
      <p:sp>
        <p:nvSpPr>
          <p:cNvPr id="78851" name="Rectangle 24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0826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5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на физическую культуру и спорт </a:t>
            </a:r>
            <a:br>
              <a:rPr lang="ru-RU" sz="25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5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</a:t>
            </a:r>
            <a:r>
              <a:rPr lang="en-US" sz="25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5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году</a:t>
            </a:r>
            <a:endParaRPr lang="ru-RU" sz="25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8852" name="Rectangle 243"/>
          <p:cNvSpPr>
            <a:spLocks noGrp="1" noChangeArrowheads="1"/>
          </p:cNvSpPr>
          <p:nvPr>
            <p:ph sz="quarter" idx="13"/>
          </p:nvPr>
        </p:nvSpPr>
        <p:spPr>
          <a:xfrm>
            <a:off x="357188" y="1285875"/>
            <a:ext cx="8229600" cy="46307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253,2 тыс. рублей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0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</a:rPr>
              <a:t> </a:t>
            </a:r>
            <a:endParaRPr lang="ru-RU" sz="2200" dirty="0" smtClean="0">
              <a:latin typeface="Times New Roman" pitchFamily="18" charset="0"/>
            </a:endParaRPr>
          </a:p>
        </p:txBody>
      </p:sp>
      <p:sp>
        <p:nvSpPr>
          <p:cNvPr id="44037" name="Text Box 250"/>
          <p:cNvSpPr txBox="1">
            <a:spLocks noChangeArrowheads="1"/>
          </p:cNvSpPr>
          <p:nvPr/>
        </p:nvSpPr>
        <p:spPr bwMode="auto">
          <a:xfrm>
            <a:off x="899592" y="2914650"/>
            <a:ext cx="3312368" cy="203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dirty="0"/>
              <a:t>Реализация муниципальной </a:t>
            </a:r>
            <a:r>
              <a:rPr lang="ru-RU" sz="1600" b="1" dirty="0" smtClean="0"/>
              <a:t>программы</a:t>
            </a:r>
          </a:p>
          <a:p>
            <a:pPr algn="ctr" eaLnBrk="0" hangingPunct="0"/>
            <a:r>
              <a:rPr lang="ru-RU" sz="1600" b="1" dirty="0" smtClean="0"/>
              <a:t>«Развитие физической культуры и спорта в  муниципальном образовании «Город Адыгейск» - 253,2,0 тыс. руб.</a:t>
            </a:r>
          </a:p>
          <a:p>
            <a:pPr algn="ctr" eaLnBrk="0" hangingPunct="0"/>
            <a:endParaRPr lang="ru-RU" sz="1400" b="1" dirty="0"/>
          </a:p>
        </p:txBody>
      </p:sp>
      <p:sp>
        <p:nvSpPr>
          <p:cNvPr id="44039" name="Text Box 254"/>
          <p:cNvSpPr txBox="1">
            <a:spLocks noChangeArrowheads="1"/>
          </p:cNvSpPr>
          <p:nvPr/>
        </p:nvSpPr>
        <p:spPr bwMode="auto">
          <a:xfrm>
            <a:off x="5364088" y="2852738"/>
            <a:ext cx="2952328" cy="203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ru-RU" sz="1600" b="1" dirty="0"/>
              <a:t>В рамках данного раздела проведены </a:t>
            </a:r>
            <a:r>
              <a:rPr lang="ru-RU" sz="1600" b="1" dirty="0" smtClean="0"/>
              <a:t>мероприятия по </a:t>
            </a:r>
            <a:r>
              <a:rPr lang="ru-RU" sz="1600" b="1" dirty="0"/>
              <a:t>совершенствованию форм организации физкультурно-спортивной </a:t>
            </a:r>
            <a:r>
              <a:rPr lang="ru-RU" sz="1600" b="1" dirty="0" smtClean="0"/>
              <a:t>работы.</a:t>
            </a:r>
          </a:p>
          <a:p>
            <a:pPr algn="just" eaLnBrk="0" hangingPunct="0">
              <a:defRPr/>
            </a:pPr>
            <a:endParaRPr lang="ru-RU" sz="1600" b="1" dirty="0" smtClean="0"/>
          </a:p>
          <a:p>
            <a:pPr algn="just" eaLnBrk="0" hangingPunct="0">
              <a:defRPr/>
            </a:pPr>
            <a:endParaRPr lang="ru-RU" sz="1400" b="1" dirty="0">
              <a:latin typeface="+mn-lt"/>
              <a:cs typeface="Arial" charset="0"/>
            </a:endParaRPr>
          </a:p>
        </p:txBody>
      </p:sp>
      <p:sp>
        <p:nvSpPr>
          <p:cNvPr id="2" name="AutoShape 256"/>
          <p:cNvSpPr>
            <a:spLocks noChangeArrowheads="1"/>
          </p:cNvSpPr>
          <p:nvPr/>
        </p:nvSpPr>
        <p:spPr bwMode="auto">
          <a:xfrm>
            <a:off x="1500188" y="1714500"/>
            <a:ext cx="457200" cy="609600"/>
          </a:xfrm>
          <a:prstGeom prst="curvedRightArrow">
            <a:avLst>
              <a:gd name="adj1" fmla="val 26667"/>
              <a:gd name="adj2" fmla="val 53333"/>
              <a:gd name="adj3" fmla="val 33333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44040" name="AutoShape 257"/>
          <p:cNvSpPr>
            <a:spLocks noChangeArrowheads="1"/>
          </p:cNvSpPr>
          <p:nvPr/>
        </p:nvSpPr>
        <p:spPr bwMode="auto">
          <a:xfrm rot="-306130">
            <a:off x="7308850" y="1733550"/>
            <a:ext cx="457200" cy="533400"/>
          </a:xfrm>
          <a:prstGeom prst="curvedLeftArrow">
            <a:avLst>
              <a:gd name="adj1" fmla="val 23333"/>
              <a:gd name="adj2" fmla="val 46667"/>
              <a:gd name="adj3" fmla="val 33333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defRPr/>
            </a:pPr>
            <a:fld id="{70DD49BA-9ED2-472E-929F-0DA01D92B47A}" type="slidenum">
              <a:rPr lang="ru-RU" altLang="en-US" sz="1400">
                <a:latin typeface="+mj-lt"/>
              </a:rPr>
              <a:pPr algn="r">
                <a:defRPr/>
              </a:pPr>
              <a:t>19</a:t>
            </a:fld>
            <a:endParaRPr lang="ru-RU" altLang="en-US" sz="1400">
              <a:latin typeface="+mj-lt"/>
            </a:endParaRPr>
          </a:p>
        </p:txBody>
      </p:sp>
      <p:sp>
        <p:nvSpPr>
          <p:cNvPr id="80899" name="Rectangle 24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305800" cy="8223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на культуру и средства массовой информации в 2015 году</a:t>
            </a:r>
            <a:r>
              <a:rPr lang="ru-RU" sz="2400" dirty="0" smtClean="0">
                <a:solidFill>
                  <a:srgbClr val="006600"/>
                </a:solidFill>
              </a:rPr>
              <a:t/>
            </a:r>
            <a:br>
              <a:rPr lang="ru-RU" sz="2400" dirty="0" smtClean="0">
                <a:solidFill>
                  <a:srgbClr val="006600"/>
                </a:solidFill>
              </a:rPr>
            </a:br>
            <a:endParaRPr lang="ru-RU" sz="2400" dirty="0" smtClean="0">
              <a:solidFill>
                <a:srgbClr val="006600"/>
              </a:solidFill>
            </a:endParaRPr>
          </a:p>
        </p:txBody>
      </p:sp>
      <p:sp>
        <p:nvSpPr>
          <p:cNvPr id="80900" name="Rectangle 243"/>
          <p:cNvSpPr>
            <a:spLocks noGrp="1" noChangeArrowheads="1"/>
          </p:cNvSpPr>
          <p:nvPr>
            <p:ph sz="quarter" idx="13"/>
          </p:nvPr>
        </p:nvSpPr>
        <p:spPr>
          <a:xfrm>
            <a:off x="457200" y="1428750"/>
            <a:ext cx="8507413" cy="50958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22319,8 тыс. рублей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5061" name="AutoShape 256"/>
          <p:cNvSpPr>
            <a:spLocks noChangeArrowheads="1"/>
          </p:cNvSpPr>
          <p:nvPr/>
        </p:nvSpPr>
        <p:spPr bwMode="auto">
          <a:xfrm>
            <a:off x="1676400" y="2209800"/>
            <a:ext cx="457200" cy="609600"/>
          </a:xfrm>
          <a:prstGeom prst="curvedRightArrow">
            <a:avLst>
              <a:gd name="adj1" fmla="val 26667"/>
              <a:gd name="adj2" fmla="val 53333"/>
              <a:gd name="adj3" fmla="val 3333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45062" name="AutoShape 257"/>
          <p:cNvSpPr>
            <a:spLocks noChangeArrowheads="1"/>
          </p:cNvSpPr>
          <p:nvPr/>
        </p:nvSpPr>
        <p:spPr bwMode="auto">
          <a:xfrm>
            <a:off x="7464705" y="2209006"/>
            <a:ext cx="457200" cy="576263"/>
          </a:xfrm>
          <a:prstGeom prst="curvedLeftArrow">
            <a:avLst>
              <a:gd name="adj1" fmla="val 46682"/>
              <a:gd name="adj2" fmla="val 46682"/>
              <a:gd name="adj3" fmla="val 3333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45063" name="Прямоугольник 14"/>
          <p:cNvSpPr>
            <a:spLocks noChangeArrowheads="1"/>
          </p:cNvSpPr>
          <p:nvPr/>
        </p:nvSpPr>
        <p:spPr bwMode="auto">
          <a:xfrm>
            <a:off x="683568" y="3015049"/>
            <a:ext cx="1666056" cy="32932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chemeClr val="tx2"/>
                </a:solidFill>
              </a:rPr>
              <a:t>Содержание </a:t>
            </a:r>
            <a:r>
              <a:rPr lang="ru-RU" sz="1600" b="1" dirty="0" smtClean="0">
                <a:solidFill>
                  <a:schemeClr val="tx2"/>
                </a:solidFill>
              </a:rPr>
              <a:t>5 </a:t>
            </a:r>
            <a:r>
              <a:rPr lang="ru-RU" sz="1600" b="1" dirty="0">
                <a:solidFill>
                  <a:schemeClr val="tx2"/>
                </a:solidFill>
              </a:rPr>
              <a:t>учреждений: </a:t>
            </a:r>
          </a:p>
          <a:p>
            <a:pPr algn="ctr" eaLnBrk="0" hangingPunct="0"/>
            <a:r>
              <a:rPr lang="ru-RU" sz="1600" b="1" dirty="0">
                <a:solidFill>
                  <a:schemeClr val="tx2"/>
                </a:solidFill>
              </a:rPr>
              <a:t>Библиотечная система;</a:t>
            </a:r>
          </a:p>
          <a:p>
            <a:pPr algn="ctr" eaLnBrk="0" hangingPunct="0"/>
            <a:r>
              <a:rPr lang="ru-RU" sz="1600" b="1" dirty="0" smtClean="0">
                <a:solidFill>
                  <a:schemeClr val="tx2"/>
                </a:solidFill>
              </a:rPr>
              <a:t>Дом </a:t>
            </a:r>
            <a:r>
              <a:rPr lang="ru-RU" sz="1600" b="1" dirty="0">
                <a:solidFill>
                  <a:schemeClr val="tx2"/>
                </a:solidFill>
              </a:rPr>
              <a:t>культуры; </a:t>
            </a:r>
          </a:p>
          <a:p>
            <a:pPr algn="ctr" eaLnBrk="0" hangingPunct="0"/>
            <a:r>
              <a:rPr lang="ru-RU" sz="1600" b="1" dirty="0" smtClean="0">
                <a:solidFill>
                  <a:schemeClr val="tx2"/>
                </a:solidFill>
              </a:rPr>
              <a:t>Краеведческий музей; </a:t>
            </a:r>
          </a:p>
          <a:p>
            <a:pPr algn="ctr" eaLnBrk="0" hangingPunct="0"/>
            <a:r>
              <a:rPr lang="ru-RU" sz="1600" b="1" dirty="0" smtClean="0">
                <a:solidFill>
                  <a:schemeClr val="tx2"/>
                </a:solidFill>
              </a:rPr>
              <a:t> Киносеть, Редакция газеты «Единство»</a:t>
            </a:r>
          </a:p>
          <a:p>
            <a:pPr algn="ctr" eaLnBrk="0" hangingPunct="0"/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45064" name="TextBox 20"/>
          <p:cNvSpPr txBox="1">
            <a:spLocks noChangeArrowheads="1"/>
          </p:cNvSpPr>
          <p:nvPr/>
        </p:nvSpPr>
        <p:spPr bwMode="auto">
          <a:xfrm>
            <a:off x="2771800" y="2940476"/>
            <a:ext cx="4032448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/>
              <a:t>Реализация программ: «Развитие культуры МО «Город </a:t>
            </a:r>
            <a:r>
              <a:rPr lang="ru-RU" sz="1400" b="1" dirty="0" smtClean="0"/>
              <a:t>Адыгейск»,  «Профилактика  терроризма  и экстремизма, улучшение общественной безопасности, а также минимизация и  (или) ликвидация последствии проявления терроризма и экстремизма»,  </a:t>
            </a:r>
            <a:r>
              <a:rPr lang="ru-RU" sz="1400" b="1" dirty="0"/>
              <a:t>«Энергосбережение и повышение эффективности в МО «Город </a:t>
            </a:r>
            <a:r>
              <a:rPr lang="ru-RU" sz="1400" b="1" dirty="0" smtClean="0"/>
              <a:t>Адыгейск», «Поддержка и развитие </a:t>
            </a:r>
            <a:r>
              <a:rPr lang="ru-RU" sz="1400" b="1" dirty="0"/>
              <a:t>средств </a:t>
            </a:r>
            <a:r>
              <a:rPr lang="ru-RU" sz="1400" b="1" dirty="0" smtClean="0"/>
              <a:t>массовой информации </a:t>
            </a:r>
            <a:r>
              <a:rPr lang="ru-RU" sz="1400" b="1" dirty="0"/>
              <a:t>в МО «Город </a:t>
            </a:r>
            <a:r>
              <a:rPr lang="ru-RU" sz="1400" b="1" dirty="0" smtClean="0"/>
              <a:t>Адыгейск» </a:t>
            </a:r>
          </a:p>
          <a:p>
            <a:pPr algn="ctr" eaLnBrk="0" hangingPunct="0"/>
            <a:r>
              <a:rPr lang="ru-RU" sz="1400" b="1" dirty="0" smtClean="0"/>
              <a:t>«Обеспечение пожарной безопасности»</a:t>
            </a:r>
          </a:p>
        </p:txBody>
      </p:sp>
      <p:sp>
        <p:nvSpPr>
          <p:cNvPr id="45065" name="TextBox 20"/>
          <p:cNvSpPr txBox="1">
            <a:spLocks noChangeArrowheads="1"/>
          </p:cNvSpPr>
          <p:nvPr/>
        </p:nvSpPr>
        <p:spPr bwMode="auto">
          <a:xfrm>
            <a:off x="7092280" y="2953494"/>
            <a:ext cx="1800201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/>
              <a:t>Реализация Указа Президента РФ от 7 мая 2012 года № 597 в части поэтапного достижения целевых показателей по уровню оплаты труда работникам учреждений культуры</a:t>
            </a:r>
          </a:p>
        </p:txBody>
      </p:sp>
      <p:sp>
        <p:nvSpPr>
          <p:cNvPr id="45066" name="AutoShape 258"/>
          <p:cNvSpPr>
            <a:spLocks noChangeArrowheads="1"/>
          </p:cNvSpPr>
          <p:nvPr/>
        </p:nvSpPr>
        <p:spPr bwMode="auto">
          <a:xfrm>
            <a:off x="4645025" y="2497138"/>
            <a:ext cx="360363" cy="354012"/>
          </a:xfrm>
          <a:prstGeom prst="downArrow">
            <a:avLst>
              <a:gd name="adj1" fmla="val 100000"/>
              <a:gd name="adj2" fmla="val 375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228600"/>
            <a:ext cx="8020050" cy="974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Основные параметры бюджета муниципального образования «Город Адыгейск за 2015 год</a:t>
            </a: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 </a:t>
            </a:r>
            <a:r>
              <a:rPr lang="ru-RU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charset="0"/>
              </a:rPr>
              <a:t>(тыс.рублей)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611188" y="1592262"/>
            <a:ext cx="3744912" cy="180022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5076825" y="1484313"/>
            <a:ext cx="3382963" cy="1871662"/>
          </a:xfrm>
          <a:prstGeom prst="roundRect">
            <a:avLst>
              <a:gd name="adj" fmla="val 16667"/>
            </a:avLst>
          </a:prstGeom>
          <a:solidFill>
            <a:srgbClr val="FFCC00">
              <a:alpha val="58038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0800000">
            <a:off x="3924300" y="3357563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333300">
              <a:alpha val="5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dirty="0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916238" y="4724400"/>
            <a:ext cx="3657600" cy="1585913"/>
          </a:xfrm>
          <a:prstGeom prst="flowChartTerminator">
            <a:avLst/>
          </a:prstGeom>
          <a:solidFill>
            <a:srgbClr val="FFCC00">
              <a:alpha val="47842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1403350" y="1773238"/>
            <a:ext cx="24384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Доходы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3492500" y="4868863"/>
            <a:ext cx="24384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ПРОФИЦИТ</a:t>
            </a:r>
            <a:endParaRPr lang="ru-RU" sz="2000" b="1" kern="10" dirty="0">
              <a:ln w="38100">
                <a:solidFill>
                  <a:srgbClr val="993300"/>
                </a:solidFill>
                <a:miter lim="800000"/>
                <a:headEnd/>
                <a:tailEnd/>
              </a:ln>
              <a:solidFill>
                <a:srgbClr val="CC6600"/>
              </a:solidFill>
              <a:latin typeface="Bookman Old Style"/>
            </a:endParaRPr>
          </a:p>
          <a:p>
            <a:pPr algn="ctr"/>
            <a:endParaRPr lang="ru-RU" sz="2000" b="1" kern="10" dirty="0">
              <a:ln w="38100">
                <a:solidFill>
                  <a:srgbClr val="993300"/>
                </a:solidFill>
                <a:miter lim="800000"/>
                <a:headEnd/>
                <a:tailEnd/>
              </a:ln>
              <a:solidFill>
                <a:srgbClr val="CC6600"/>
              </a:solidFill>
              <a:latin typeface="Bookman Old Style"/>
            </a:endParaRP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5364163" y="1700213"/>
            <a:ext cx="2735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Расходы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1465262" y="2444176"/>
            <a:ext cx="23764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261691,0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>
            <a:off x="3995737" y="5630009"/>
            <a:ext cx="16557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2532,2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5651500" y="2492375"/>
            <a:ext cx="25209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259158,8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defRPr/>
            </a:pPr>
            <a:fld id="{710C55D4-E04C-40F8-A481-A6BAE1B704E0}" type="slidenum">
              <a:rPr lang="ru-RU" altLang="en-US" sz="1400">
                <a:latin typeface="+mj-lt"/>
              </a:rPr>
              <a:pPr algn="r">
                <a:defRPr/>
              </a:pPr>
              <a:t>20</a:t>
            </a:fld>
            <a:endParaRPr lang="ru-RU" altLang="en-US" sz="1400" dirty="0">
              <a:latin typeface="+mj-lt"/>
            </a:endParaRPr>
          </a:p>
        </p:txBody>
      </p:sp>
      <p:sp>
        <p:nvSpPr>
          <p:cNvPr id="81923" name="Rectangle 24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2255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на социальную политику в 2015 году</a:t>
            </a:r>
            <a:r>
              <a:rPr lang="ru-RU" sz="3000" b="1" dirty="0" smtClean="0">
                <a:solidFill>
                  <a:srgbClr val="7030A0"/>
                </a:solidFill>
              </a:rPr>
              <a:t/>
            </a:r>
            <a:br>
              <a:rPr lang="ru-RU" sz="3000" b="1" dirty="0" smtClean="0">
                <a:solidFill>
                  <a:srgbClr val="7030A0"/>
                </a:solidFill>
              </a:rPr>
            </a:br>
            <a:endParaRPr lang="ru-RU" sz="3000" dirty="0" smtClean="0">
              <a:solidFill>
                <a:srgbClr val="7030A0"/>
              </a:solidFill>
            </a:endParaRPr>
          </a:p>
        </p:txBody>
      </p:sp>
      <p:sp>
        <p:nvSpPr>
          <p:cNvPr id="81924" name="Rectangle 243"/>
          <p:cNvSpPr>
            <a:spLocks noGrp="1" noChangeArrowheads="1"/>
          </p:cNvSpPr>
          <p:nvPr>
            <p:ph sz="quarter" idx="13"/>
          </p:nvPr>
        </p:nvSpPr>
        <p:spPr>
          <a:xfrm>
            <a:off x="250824" y="1341437"/>
            <a:ext cx="8424863" cy="5327651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11128,3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тыс.рублей</a:t>
            </a:r>
            <a:endParaRPr lang="ru-RU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6085" name="AutoShape 244"/>
          <p:cNvSpPr>
            <a:spLocks noChangeArrowheads="1"/>
          </p:cNvSpPr>
          <p:nvPr/>
        </p:nvSpPr>
        <p:spPr bwMode="auto">
          <a:xfrm>
            <a:off x="500063" y="2819400"/>
            <a:ext cx="2571750" cy="2495551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dirty="0"/>
          </a:p>
        </p:txBody>
      </p:sp>
      <p:sp>
        <p:nvSpPr>
          <p:cNvPr id="46086" name="AutoShape 246"/>
          <p:cNvSpPr>
            <a:spLocks noChangeArrowheads="1"/>
          </p:cNvSpPr>
          <p:nvPr/>
        </p:nvSpPr>
        <p:spPr bwMode="auto">
          <a:xfrm>
            <a:off x="3291830" y="2801901"/>
            <a:ext cx="2720330" cy="3867187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1400" dirty="0"/>
          </a:p>
        </p:txBody>
      </p:sp>
      <p:sp>
        <p:nvSpPr>
          <p:cNvPr id="43015" name="Rectangle 248"/>
          <p:cNvSpPr>
            <a:spLocks noChangeArrowheads="1"/>
          </p:cNvSpPr>
          <p:nvPr/>
        </p:nvSpPr>
        <p:spPr bwMode="auto">
          <a:xfrm>
            <a:off x="6357938" y="2857501"/>
            <a:ext cx="2571750" cy="158829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latin typeface="+mj-lt"/>
              </a:rPr>
              <a:t> Реализация </a:t>
            </a:r>
            <a:r>
              <a:rPr lang="ru-RU" sz="1400" b="1" dirty="0" smtClean="0">
                <a:latin typeface="+mj-lt"/>
              </a:rPr>
              <a:t>программ: «Обеспечение жильем  молодых семей« Город Адыгейск»</a:t>
            </a:r>
          </a:p>
          <a:p>
            <a:pPr algn="ctr" eaLnBrk="0" hangingPunct="0">
              <a:defRPr/>
            </a:pPr>
            <a:r>
              <a:rPr lang="ru-RU" sz="1400" b="1" dirty="0" smtClean="0">
                <a:latin typeface="+mj-lt"/>
              </a:rPr>
              <a:t>«Социальная поддержка граждан»</a:t>
            </a:r>
            <a:endParaRPr lang="ru-RU" sz="1400" b="1" dirty="0">
              <a:latin typeface="+mj-lt"/>
            </a:endParaRPr>
          </a:p>
        </p:txBody>
      </p:sp>
      <p:sp>
        <p:nvSpPr>
          <p:cNvPr id="43016" name="Text Box 252"/>
          <p:cNvSpPr txBox="1">
            <a:spLocks noChangeArrowheads="1"/>
          </p:cNvSpPr>
          <p:nvPr/>
        </p:nvSpPr>
        <p:spPr bwMode="auto">
          <a:xfrm>
            <a:off x="395288" y="2852738"/>
            <a:ext cx="2808287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b="1" dirty="0">
                <a:latin typeface="+mj-lt"/>
              </a:rPr>
              <a:t>За счет </a:t>
            </a:r>
            <a:r>
              <a:rPr lang="ru-RU" sz="1400" b="1" dirty="0" smtClean="0">
                <a:latin typeface="+mj-lt"/>
              </a:rPr>
              <a:t>субвенции </a:t>
            </a:r>
            <a:r>
              <a:rPr lang="ru-RU" sz="1400" b="1" dirty="0">
                <a:latin typeface="+mj-lt"/>
              </a:rPr>
              <a:t>на предоставление компенсации платы, взимаемой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</a:t>
            </a:r>
            <a:r>
              <a:rPr lang="ru-RU" sz="1400" b="1" dirty="0" smtClean="0">
                <a:latin typeface="+mj-lt"/>
              </a:rPr>
              <a:t>образовательную деятельность</a:t>
            </a:r>
          </a:p>
          <a:p>
            <a:pPr algn="ctr" eaLnBrk="0" hangingPunct="0">
              <a:defRPr/>
            </a:pPr>
            <a:endParaRPr lang="ru-RU" sz="1400" b="1" dirty="0">
              <a:latin typeface="+mj-lt"/>
            </a:endParaRPr>
          </a:p>
          <a:p>
            <a:pPr algn="ctr" eaLnBrk="0" hangingPunct="0">
              <a:defRPr/>
            </a:pPr>
            <a:endParaRPr lang="ru-RU" sz="1000" b="1" dirty="0">
              <a:latin typeface="Times New Roman" pitchFamily="18" charset="0"/>
            </a:endParaRPr>
          </a:p>
        </p:txBody>
      </p:sp>
      <p:sp>
        <p:nvSpPr>
          <p:cNvPr id="46089" name="AutoShape 256"/>
          <p:cNvSpPr>
            <a:spLocks noChangeArrowheads="1"/>
          </p:cNvSpPr>
          <p:nvPr/>
        </p:nvSpPr>
        <p:spPr bwMode="auto">
          <a:xfrm>
            <a:off x="1676400" y="2209800"/>
            <a:ext cx="457200" cy="609600"/>
          </a:xfrm>
          <a:prstGeom prst="curvedRightArrow">
            <a:avLst>
              <a:gd name="adj1" fmla="val 26667"/>
              <a:gd name="adj2" fmla="val 53333"/>
              <a:gd name="adj3" fmla="val 33333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46090" name="AutoShape 257"/>
          <p:cNvSpPr>
            <a:spLocks noChangeArrowheads="1"/>
          </p:cNvSpPr>
          <p:nvPr/>
        </p:nvSpPr>
        <p:spPr bwMode="auto">
          <a:xfrm rot="-306130">
            <a:off x="6948488" y="2205038"/>
            <a:ext cx="457200" cy="533400"/>
          </a:xfrm>
          <a:prstGeom prst="curvedLeftArrow">
            <a:avLst>
              <a:gd name="adj1" fmla="val 23333"/>
              <a:gd name="adj2" fmla="val 46667"/>
              <a:gd name="adj3" fmla="val 33333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6091" name="AutoShape 258"/>
          <p:cNvSpPr>
            <a:spLocks noChangeArrowheads="1"/>
          </p:cNvSpPr>
          <p:nvPr/>
        </p:nvSpPr>
        <p:spPr bwMode="auto">
          <a:xfrm rot="-142414">
            <a:off x="4658208" y="2448309"/>
            <a:ext cx="228600" cy="304800"/>
          </a:xfrm>
          <a:prstGeom prst="downArrow">
            <a:avLst>
              <a:gd name="adj1" fmla="val 100000"/>
              <a:gd name="adj2" fmla="val 3750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46092" name="Text Box 252"/>
          <p:cNvSpPr txBox="1">
            <a:spLocks noChangeArrowheads="1"/>
          </p:cNvSpPr>
          <p:nvPr/>
        </p:nvSpPr>
        <p:spPr bwMode="auto">
          <a:xfrm>
            <a:off x="3357563" y="2791104"/>
            <a:ext cx="2654597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300" b="1" dirty="0">
                <a:latin typeface="Times New Roman" pitchFamily="18" charset="0"/>
              </a:rPr>
              <a:t>За счет субвенции на предоставление ежемесячного вознаграждения и ежемесячного дополнительного вознаграждения приемным родителям; на предоставление ежемесячной выплаты денежных средств на содержание детей, находящихся под опекой (попечительством), а также переданных на воспитание в приемную семью; предоставлению жилых помещений детям сиротам и детям, оставшимся без попечения родителей, лицам из их числа по договорам найма </a:t>
            </a:r>
            <a:r>
              <a:rPr lang="ru-RU" sz="1300" b="1" dirty="0" smtClean="0">
                <a:latin typeface="Times New Roman" pitchFamily="18" charset="0"/>
              </a:rPr>
              <a:t>специализированных </a:t>
            </a:r>
            <a:r>
              <a:rPr lang="ru-RU" sz="1300" b="1" dirty="0">
                <a:latin typeface="Times New Roman" pitchFamily="18" charset="0"/>
              </a:rPr>
              <a:t>жилых </a:t>
            </a:r>
            <a:r>
              <a:rPr lang="ru-RU" sz="1300" b="1" dirty="0" smtClean="0">
                <a:latin typeface="Times New Roman" pitchFamily="18" charset="0"/>
              </a:rPr>
              <a:t>помещений</a:t>
            </a:r>
          </a:p>
          <a:p>
            <a:pPr algn="ctr" eaLnBrk="0" hangingPunct="0"/>
            <a:endParaRPr lang="ru-RU" sz="1200" b="1" dirty="0">
              <a:latin typeface="Times New Roman" pitchFamily="18" charset="0"/>
            </a:endParaRPr>
          </a:p>
        </p:txBody>
      </p:sp>
      <p:sp>
        <p:nvSpPr>
          <p:cNvPr id="13" name="Rectangle 248"/>
          <p:cNvSpPr>
            <a:spLocks noChangeArrowheads="1"/>
          </p:cNvSpPr>
          <p:nvPr/>
        </p:nvSpPr>
        <p:spPr bwMode="auto">
          <a:xfrm>
            <a:off x="6309873" y="5013176"/>
            <a:ext cx="2519363" cy="16826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400" b="1" dirty="0">
                <a:latin typeface="+mj-lt"/>
              </a:rPr>
              <a:t>Произведены выплаты </a:t>
            </a:r>
            <a:r>
              <a:rPr lang="ru-RU" sz="1400" b="1" dirty="0" smtClean="0">
                <a:latin typeface="+mj-lt"/>
              </a:rPr>
              <a:t>по </a:t>
            </a:r>
          </a:p>
          <a:p>
            <a:pPr algn="ctr" eaLnBrk="0" hangingPunct="0">
              <a:defRPr/>
            </a:pPr>
            <a:r>
              <a:rPr lang="ru-RU" sz="1400" b="1" dirty="0" smtClean="0">
                <a:latin typeface="+mj-lt"/>
              </a:rPr>
              <a:t>доплате к пенсий</a:t>
            </a:r>
          </a:p>
          <a:p>
            <a:pPr algn="ctr" eaLnBrk="0" hangingPunct="0">
              <a:defRPr/>
            </a:pPr>
            <a:r>
              <a:rPr lang="ru-RU" sz="1400" b="1" dirty="0" smtClean="0">
                <a:latin typeface="+mj-lt"/>
              </a:rPr>
              <a:t> </a:t>
            </a:r>
            <a:r>
              <a:rPr lang="ru-RU" sz="1400" b="1" dirty="0">
                <a:latin typeface="+mj-lt"/>
              </a:rPr>
              <a:t>муниципальным </a:t>
            </a:r>
          </a:p>
          <a:p>
            <a:pPr algn="ctr" eaLnBrk="0" hangingPunct="0">
              <a:defRPr/>
            </a:pPr>
            <a:r>
              <a:rPr lang="ru-RU" sz="1400" b="1" dirty="0" smtClean="0">
                <a:latin typeface="+mj-lt"/>
              </a:rPr>
              <a:t>служащим</a:t>
            </a:r>
            <a:endParaRPr lang="ru-RU" sz="1400" b="1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235950" cy="1182687"/>
          </a:xfrm>
        </p:spPr>
        <p:txBody>
          <a:bodyPr/>
          <a:lstStyle/>
          <a:p>
            <a:pPr algn="ctr">
              <a:defRPr/>
            </a:pPr>
            <a:r>
              <a:rPr lang="ru-RU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на жилищно-коммунальное хозяйство в 20</a:t>
            </a:r>
            <a:r>
              <a:rPr lang="en-US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ru-RU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году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16013" y="1484313"/>
            <a:ext cx="7875587" cy="47545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11620,0 тыс. рублей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>
              <a:defRPr/>
            </a:pPr>
            <a:endParaRPr lang="ru-RU" dirty="0" smtClean="0"/>
          </a:p>
        </p:txBody>
      </p:sp>
      <p:sp>
        <p:nvSpPr>
          <p:cNvPr id="47109" name="Text Box 252"/>
          <p:cNvSpPr txBox="1">
            <a:spLocks noChangeArrowheads="1"/>
          </p:cNvSpPr>
          <p:nvPr/>
        </p:nvSpPr>
        <p:spPr bwMode="auto">
          <a:xfrm>
            <a:off x="1259631" y="2838450"/>
            <a:ext cx="7200801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chemeClr val="tx2"/>
                </a:solidFill>
              </a:rPr>
              <a:t>Проведение мероприятий в рамках принятых </a:t>
            </a:r>
            <a:r>
              <a:rPr lang="ru-RU" sz="2000" b="1" dirty="0" smtClean="0">
                <a:solidFill>
                  <a:schemeClr val="tx2"/>
                </a:solidFill>
              </a:rPr>
              <a:t>муниципальных программ</a:t>
            </a:r>
            <a:r>
              <a:rPr lang="ru-RU" sz="2000" b="1" dirty="0">
                <a:solidFill>
                  <a:schemeClr val="tx2"/>
                </a:solidFill>
              </a:rPr>
              <a:t>:</a:t>
            </a:r>
          </a:p>
          <a:p>
            <a:pPr algn="ctr" eaLnBrk="0" hangingPunct="0"/>
            <a:r>
              <a:rPr lang="ru-RU" sz="2000" b="1" dirty="0" smtClean="0">
                <a:solidFill>
                  <a:schemeClr val="tx2"/>
                </a:solidFill>
              </a:rPr>
              <a:t>«Благоустройство МО </a:t>
            </a:r>
            <a:r>
              <a:rPr lang="ru-RU" sz="2000" b="1" dirty="0">
                <a:solidFill>
                  <a:schemeClr val="tx2"/>
                </a:solidFill>
              </a:rPr>
              <a:t>«Город </a:t>
            </a:r>
            <a:r>
              <a:rPr lang="ru-RU" sz="2000" b="1" dirty="0" smtClean="0">
                <a:solidFill>
                  <a:schemeClr val="tx2"/>
                </a:solidFill>
              </a:rPr>
              <a:t>Адыгейск»;</a:t>
            </a:r>
          </a:p>
          <a:p>
            <a:pPr algn="ctr" eaLnBrk="0" hangingPunct="0"/>
            <a:r>
              <a:rPr lang="ru-RU" sz="2000" b="1" dirty="0" smtClean="0">
                <a:solidFill>
                  <a:schemeClr val="tx2"/>
                </a:solidFill>
              </a:rPr>
              <a:t>«Устойчивое развитие сельских территорий»; «Обращение с отходами производства и потребления, в том числе вторичными материальными ресурсами»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1296144"/>
          </a:xfrm>
        </p:spPr>
        <p:txBody>
          <a:bodyPr/>
          <a:lstStyle/>
          <a:p>
            <a:pPr algn="ctr"/>
            <a:r>
              <a:rPr lang="ru-RU" sz="2400" dirty="0" smtClean="0">
                <a:effectLst/>
                <a:cs typeface="Times New Roman" pitchFamily="18" charset="0"/>
              </a:rPr>
              <a:t>Расходы на 1 жителя МО «Город Адыгейск» в 2015</a:t>
            </a:r>
            <a:br>
              <a:rPr lang="ru-RU" sz="2400" dirty="0" smtClean="0">
                <a:effectLst/>
                <a:cs typeface="Times New Roman" pitchFamily="18" charset="0"/>
              </a:rPr>
            </a:br>
            <a:r>
              <a:rPr lang="ru-RU" sz="2400" dirty="0" smtClean="0">
                <a:effectLst/>
                <a:cs typeface="Times New Roman" pitchFamily="18" charset="0"/>
              </a:rPr>
              <a:t> году по отдельным отраслям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30598963"/>
              </p:ext>
            </p:extLst>
          </p:nvPr>
        </p:nvGraphicFramePr>
        <p:xfrm>
          <a:off x="457200" y="2060846"/>
          <a:ext cx="8075240" cy="3888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7620"/>
                <a:gridCol w="4037620"/>
              </a:tblGrid>
              <a:tr h="8165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отрасли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 бюджета на 1 жителя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рублей)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66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/>
                </a:tc>
              </a:tr>
              <a:tr h="4666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66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спорт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66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66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8802"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расчете показателей учитывалась  численность постоянного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населения на 01.01.2016 -15034 человек.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2022475"/>
          </a:xfrm>
        </p:spPr>
        <p:txBody>
          <a:bodyPr/>
          <a:lstStyle/>
          <a:p>
            <a:pPr algn="ctr"/>
            <a:r>
              <a:rPr lang="ru-RU" sz="3200" dirty="0" smtClean="0">
                <a:effectLst/>
              </a:rPr>
              <a:t>Средняя заработная плата по отраслям за  2015 год, рублей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06410134"/>
              </p:ext>
            </p:extLst>
          </p:nvPr>
        </p:nvGraphicFramePr>
        <p:xfrm>
          <a:off x="395536" y="1988839"/>
          <a:ext cx="8208912" cy="4313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8667"/>
                <a:gridCol w="4080245"/>
              </a:tblGrid>
              <a:tr h="17121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Средняя</a:t>
                      </a:r>
                      <a:r>
                        <a:rPr lang="ru-RU" baseline="0" dirty="0" smtClean="0"/>
                        <a:t> заработная плата педагогических работников за 2015 год (рублей)</a:t>
                      </a:r>
                      <a:endParaRPr lang="ru-RU" dirty="0"/>
                    </a:p>
                  </a:txBody>
                  <a:tcPr/>
                </a:tc>
              </a:tr>
              <a:tr h="749065">
                <a:tc>
                  <a:txBody>
                    <a:bodyPr/>
                    <a:lstStyle/>
                    <a:p>
                      <a:r>
                        <a:rPr lang="ru-RU" dirty="0" smtClean="0"/>
                        <a:t>Дошкольные образовательные учреждения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latin typeface="Times New Roman" pitchFamily="18" charset="0"/>
                        </a:rPr>
                        <a:t>18667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63513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Общеобразовательные учреждения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latin typeface="Times New Roman" pitchFamily="18" charset="0"/>
                        </a:rPr>
                        <a:t>18474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606145">
                <a:tc>
                  <a:txBody>
                    <a:bodyPr/>
                    <a:lstStyle/>
                    <a:p>
                      <a:r>
                        <a:rPr lang="ru-RU" dirty="0" smtClean="0"/>
                        <a:t>Учреждения дополнительного</a:t>
                      </a:r>
                      <a:r>
                        <a:rPr lang="ru-RU" baseline="0" dirty="0" smtClean="0"/>
                        <a:t>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latin typeface="Times New Roman" pitchFamily="18" charset="0"/>
                        </a:rPr>
                        <a:t>17855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577160">
                <a:tc>
                  <a:txBody>
                    <a:bodyPr/>
                    <a:lstStyle/>
                    <a:p>
                      <a:r>
                        <a:rPr lang="ru-RU" dirty="0" smtClean="0"/>
                        <a:t>Учреждения культуры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latin typeface="Times New Roman" pitchFamily="18" charset="0"/>
                        </a:rPr>
                        <a:t>13733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26336264"/>
              </p:ext>
            </p:extLst>
          </p:nvPr>
        </p:nvGraphicFramePr>
        <p:xfrm>
          <a:off x="771525" y="1489075"/>
          <a:ext cx="8110538" cy="418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468313" y="188913"/>
            <a:ext cx="835183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структуры муниципального долга </a:t>
            </a:r>
          </a:p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Бюджета МО «Город Адыгейск»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1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(тыс. рублей)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lIns="91440" tIns="45720" rIns="91440" bIns="45720"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0" i="1" dirty="0" smtClean="0">
                <a:solidFill>
                  <a:srgbClr val="DE8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423863"/>
            <a:ext cx="8370887" cy="660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Основные параметры исполнения бюджета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МО «Город Адыгейск»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 за 2015 год в сравнении с 2014 годом </a:t>
            </a:r>
            <a:r>
              <a:rPr lang="ru-RU" sz="2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ru-RU" sz="2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тыс</a:t>
            </a:r>
            <a:r>
              <a:rPr lang="ru-RU" sz="2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  <a:r>
              <a:rPr lang="ru-RU" sz="2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рублей</a:t>
            </a:r>
            <a:r>
              <a:rPr lang="ru-RU" sz="2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r>
              <a:rPr lang="ru-RU" sz="2000" b="1" dirty="0" smtClean="0">
                <a:solidFill>
                  <a:srgbClr val="33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</a:br>
            <a:endParaRPr lang="ru-RU" sz="2000" dirty="0" smtClean="0">
              <a:solidFill>
                <a:schemeClr val="bg2"/>
              </a:solidFill>
              <a:latin typeface="Garamond" pitchFamily="18" charset="0"/>
            </a:endParaRPr>
          </a:p>
        </p:txBody>
      </p:sp>
      <p:graphicFrame>
        <p:nvGraphicFramePr>
          <p:cNvPr id="84134" name="Group 166"/>
          <p:cNvGraphicFramePr>
            <a:graphicFrameLocks noGrp="1"/>
          </p:cNvGraphicFramePr>
          <p:nvPr>
            <p:ph sz="quarter" idx="13"/>
          </p:nvPr>
        </p:nvGraphicFramePr>
        <p:xfrm>
          <a:off x="468313" y="1981200"/>
          <a:ext cx="8280400" cy="4327525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4327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31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35543"/>
              </p:ext>
            </p:extLst>
          </p:nvPr>
        </p:nvGraphicFramePr>
        <p:xfrm>
          <a:off x="179388" y="1412875"/>
          <a:ext cx="8464867" cy="4014789"/>
        </p:xfrm>
        <a:graphic>
          <a:graphicData uri="http://schemas.openxmlformats.org/drawingml/2006/table">
            <a:tbl>
              <a:tblPr/>
              <a:tblGrid>
                <a:gridCol w="3097212"/>
                <a:gridCol w="1265555"/>
                <a:gridCol w="1441450"/>
                <a:gridCol w="1295400"/>
                <a:gridCol w="1365250"/>
              </a:tblGrid>
              <a:tr h="546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Исполнено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(+,-)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 к 2015 году (%)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51915,1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50385,3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-1529,8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15626,2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17495,1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1868,9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212913,0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193810,6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-19102,4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доходов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280454,3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261691,0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-18763,3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282459,3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259158,8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-23300,5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(+), дефицит (-)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-2005,0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2532,2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4537,2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7" y="260648"/>
            <a:ext cx="6830144" cy="1008112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Основные характеристики бюджета МО «Город Адыгейск» за 2015 год (тыс.рублей)</a:t>
            </a:r>
            <a:endParaRPr lang="ru-RU" sz="2400" dirty="0" smtClean="0"/>
          </a:p>
        </p:txBody>
      </p:sp>
      <p:graphicFrame>
        <p:nvGraphicFramePr>
          <p:cNvPr id="36895" name="Group 3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45840769"/>
              </p:ext>
            </p:extLst>
          </p:nvPr>
        </p:nvGraphicFramePr>
        <p:xfrm>
          <a:off x="1403648" y="1484784"/>
          <a:ext cx="6696743" cy="5112567"/>
        </p:xfrm>
        <a:graphic>
          <a:graphicData uri="http://schemas.openxmlformats.org/drawingml/2006/table">
            <a:tbl>
              <a:tblPr firstRow="1"/>
              <a:tblGrid>
                <a:gridCol w="1673880"/>
                <a:gridCol w="1782504"/>
                <a:gridCol w="1524997"/>
                <a:gridCol w="1715362"/>
              </a:tblGrid>
              <a:tr h="11317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Показатель</a:t>
                      </a:r>
                    </a:p>
                  </a:txBody>
                  <a:tcPr marL="66110" marR="6611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Утвержденный бюджет на 2015 год</a:t>
                      </a:r>
                    </a:p>
                  </a:txBody>
                  <a:tcPr marL="66110" marR="6611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Исполнение за 2015 год</a:t>
                      </a:r>
                    </a:p>
                  </a:txBody>
                  <a:tcPr marL="66110" marR="6611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% исполнения</a:t>
                      </a:r>
                    </a:p>
                  </a:txBody>
                  <a:tcPr marL="66110" marR="6611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131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Доходы</a:t>
                      </a:r>
                    </a:p>
                  </a:txBody>
                  <a:tcPr marL="67168" marR="671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259638,6</a:t>
                      </a:r>
                    </a:p>
                  </a:txBody>
                  <a:tcPr marL="66110" marR="6611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261691,0</a:t>
                      </a:r>
                    </a:p>
                  </a:txBody>
                  <a:tcPr marL="66110" marR="6611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101</a:t>
                      </a:r>
                    </a:p>
                  </a:txBody>
                  <a:tcPr marL="66110" marR="6611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130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Расходы</a:t>
                      </a:r>
                    </a:p>
                  </a:txBody>
                  <a:tcPr marL="67168" marR="671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260568,7</a:t>
                      </a:r>
                    </a:p>
                  </a:txBody>
                  <a:tcPr marL="66110" marR="6611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259158,8</a:t>
                      </a:r>
                    </a:p>
                  </a:txBody>
                  <a:tcPr marL="66110" marR="6611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99</a:t>
                      </a:r>
                    </a:p>
                  </a:txBody>
                  <a:tcPr marL="66110" marR="6611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719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Дефицит (-),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Профицит (+)</a:t>
                      </a:r>
                    </a:p>
                  </a:txBody>
                  <a:tcPr marL="67168" marR="671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-930,1</a:t>
                      </a:r>
                    </a:p>
                  </a:txBody>
                  <a:tcPr marL="66110" marR="6611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2532,2</a:t>
                      </a:r>
                    </a:p>
                  </a:txBody>
                  <a:tcPr marL="66110" marR="6611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66110" marR="6611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928688" y="214313"/>
            <a:ext cx="7491412" cy="1143000"/>
          </a:xfrm>
          <a:effectLst/>
        </p:spPr>
        <p:txBody>
          <a:bodyPr/>
          <a:lstStyle/>
          <a:p>
            <a:pPr algn="ctr"/>
            <a:r>
              <a:rPr lang="ru-RU" b="1" dirty="0" smtClean="0">
                <a:effectLst/>
              </a:rPr>
              <a:t>Доходы 2015 года </a:t>
            </a:r>
            <a:r>
              <a:rPr lang="ru-RU" sz="3200" b="1" dirty="0" smtClean="0">
                <a:effectLst/>
              </a:rPr>
              <a:t>(</a:t>
            </a:r>
            <a:r>
              <a:rPr lang="ru-RU" sz="3200" b="1" dirty="0" err="1" smtClean="0">
                <a:effectLst/>
              </a:rPr>
              <a:t>тыс.рублей</a:t>
            </a:r>
            <a:r>
              <a:rPr lang="ru-RU" sz="3200" b="1" dirty="0" smtClean="0">
                <a:effectLst/>
              </a:rPr>
              <a:t>)</a:t>
            </a:r>
          </a:p>
        </p:txBody>
      </p:sp>
      <p:graphicFrame>
        <p:nvGraphicFramePr>
          <p:cNvPr id="2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09012131"/>
              </p:ext>
            </p:extLst>
          </p:nvPr>
        </p:nvGraphicFramePr>
        <p:xfrm>
          <a:off x="336550" y="1574800"/>
          <a:ext cx="8542338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1296144"/>
          </a:xfrm>
        </p:spPr>
        <p:txBody>
          <a:bodyPr/>
          <a:lstStyle/>
          <a:p>
            <a:pPr algn="ctr"/>
            <a:r>
              <a:rPr lang="ru-RU" sz="3200" b="1" dirty="0" smtClean="0">
                <a:effectLst/>
              </a:rPr>
              <a:t>Доходы бюджета МО «Город Адыгейск»  на 1 жителя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14426438"/>
              </p:ext>
            </p:extLst>
          </p:nvPr>
        </p:nvGraphicFramePr>
        <p:xfrm>
          <a:off x="1259632" y="1988841"/>
          <a:ext cx="7488831" cy="4392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96277"/>
                <a:gridCol w="2472895"/>
                <a:gridCol w="2519659"/>
              </a:tblGrid>
              <a:tr h="13623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2014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2015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8333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280454,3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261691,0</a:t>
                      </a:r>
                      <a:endParaRPr lang="ru-RU" dirty="0"/>
                    </a:p>
                  </a:txBody>
                  <a:tcPr/>
                </a:tc>
              </a:tr>
              <a:tr h="127751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 на отчетную дату,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14901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15034</a:t>
                      </a:r>
                      <a:endParaRPr lang="ru-RU" dirty="0"/>
                    </a:p>
                  </a:txBody>
                  <a:tcPr/>
                </a:tc>
              </a:tr>
              <a:tr h="894256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на 1 жителя,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142875" y="228600"/>
            <a:ext cx="8848725" cy="1143000"/>
          </a:xfrm>
        </p:spPr>
        <p:txBody>
          <a:bodyPr/>
          <a:lstStyle/>
          <a:p>
            <a:pPr algn="ctr"/>
            <a:r>
              <a:rPr lang="ru-RU" sz="2800" b="1" dirty="0" smtClean="0">
                <a:effectLst/>
              </a:rPr>
              <a:t>Структура доходов бюджета </a:t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муниципального образования «Город Адыгейск»  в 2015 году</a:t>
            </a:r>
          </a:p>
        </p:txBody>
      </p:sp>
      <p:graphicFrame>
        <p:nvGraphicFramePr>
          <p:cNvPr id="2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62723356"/>
              </p:ext>
            </p:extLst>
          </p:nvPr>
        </p:nvGraphicFramePr>
        <p:xfrm>
          <a:off x="539552" y="1628800"/>
          <a:ext cx="8256587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574236"/>
              </p:ext>
            </p:extLst>
          </p:nvPr>
        </p:nvGraphicFramePr>
        <p:xfrm>
          <a:off x="1187624" y="2060848"/>
          <a:ext cx="669674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8366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Изменения прогнозируемого объема доходов бюджета </a:t>
            </a:r>
            <a:b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в 2015 году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</a:t>
            </a:r>
            <a:r>
              <a:rPr lang="ru-RU" sz="1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(тыс.рублей)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83080272"/>
              </p:ext>
            </p:extLst>
          </p:nvPr>
        </p:nvGraphicFramePr>
        <p:xfrm>
          <a:off x="1166813" y="815975"/>
          <a:ext cx="7324725" cy="223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6"/>
          <p:cNvGraphicFramePr>
            <a:graphicFrameLocks noGrp="1" noChangeAspect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46705910"/>
              </p:ext>
            </p:extLst>
          </p:nvPr>
        </p:nvGraphicFramePr>
        <p:xfrm>
          <a:off x="-449263" y="4194175"/>
          <a:ext cx="5638801" cy="223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1042988" y="1571625"/>
            <a:ext cx="2160587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800" b="1" dirty="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Доходы всего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179388" y="3500438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Налоговые и </a:t>
            </a:r>
          </a:p>
          <a:p>
            <a:pPr algn="ctr" eaLnBrk="0" hangingPunct="0">
              <a:defRPr/>
            </a:pPr>
            <a:r>
              <a:rPr lang="ru-RU" sz="1600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неналоговые доходы</a:t>
            </a:r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4000500" y="3500438"/>
            <a:ext cx="2857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Безвозмездные поступления</a:t>
            </a:r>
          </a:p>
          <a:p>
            <a:pPr algn="ctr" eaLnBrk="0" hangingPunct="0">
              <a:defRPr/>
            </a:pPr>
            <a:endParaRPr lang="ru-RU" sz="1600" dirty="0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81" name="AutoShape 13"/>
          <p:cNvSpPr>
            <a:spLocks noChangeArrowheads="1"/>
          </p:cNvSpPr>
          <p:nvPr/>
        </p:nvSpPr>
        <p:spPr bwMode="auto">
          <a:xfrm rot="-1569233">
            <a:off x="4308475" y="1700213"/>
            <a:ext cx="714375" cy="274637"/>
          </a:xfrm>
          <a:prstGeom prst="rightArrow">
            <a:avLst>
              <a:gd name="adj1" fmla="val 50000"/>
              <a:gd name="adj2" fmla="val 65029"/>
            </a:avLst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3082" name="AutoShape 15"/>
          <p:cNvSpPr>
            <a:spLocks noChangeArrowheads="1"/>
          </p:cNvSpPr>
          <p:nvPr/>
        </p:nvSpPr>
        <p:spPr bwMode="auto">
          <a:xfrm>
            <a:off x="4572000" y="1268413"/>
            <a:ext cx="936625" cy="431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33CC"/>
                </a:solidFill>
              </a:rPr>
              <a:t>   </a:t>
            </a:r>
            <a:r>
              <a:rPr lang="ru-RU" sz="1600" b="1" dirty="0" smtClean="0">
                <a:solidFill>
                  <a:srgbClr val="0033CC"/>
                </a:solidFill>
              </a:rPr>
              <a:t>12 </a:t>
            </a:r>
            <a:r>
              <a:rPr lang="ru-RU" sz="1600" b="1" dirty="0">
                <a:solidFill>
                  <a:srgbClr val="0033CC"/>
                </a:solidFill>
              </a:rPr>
              <a:t>%</a:t>
            </a:r>
          </a:p>
        </p:txBody>
      </p:sp>
      <p:sp>
        <p:nvSpPr>
          <p:cNvPr id="3083" name="AutoShape 17"/>
          <p:cNvSpPr>
            <a:spLocks noChangeArrowheads="1"/>
          </p:cNvSpPr>
          <p:nvPr/>
        </p:nvSpPr>
        <p:spPr bwMode="auto">
          <a:xfrm rot="2749038">
            <a:off x="2043056" y="4621213"/>
            <a:ext cx="636587" cy="215900"/>
          </a:xfrm>
          <a:prstGeom prst="rightArrow">
            <a:avLst>
              <a:gd name="adj1" fmla="val 50000"/>
              <a:gd name="adj2" fmla="val 41716"/>
            </a:avLst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3084" name="AutoShape 15"/>
          <p:cNvSpPr>
            <a:spLocks noChangeArrowheads="1"/>
          </p:cNvSpPr>
          <p:nvPr/>
        </p:nvSpPr>
        <p:spPr bwMode="auto">
          <a:xfrm>
            <a:off x="1643063" y="4143375"/>
            <a:ext cx="1344612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FF00"/>
                </a:solidFill>
              </a:rPr>
              <a:t>   </a:t>
            </a:r>
            <a:r>
              <a:rPr lang="ru-RU" sz="1600" b="1" dirty="0">
                <a:solidFill>
                  <a:srgbClr val="008000"/>
                </a:solidFill>
              </a:rPr>
              <a:t> </a:t>
            </a:r>
            <a:r>
              <a:rPr lang="ru-RU" sz="1600" b="1" dirty="0" smtClean="0">
                <a:solidFill>
                  <a:srgbClr val="008000"/>
                </a:solidFill>
              </a:rPr>
              <a:t>27%</a:t>
            </a:r>
            <a:endParaRPr lang="ru-RU" sz="1600" b="1" dirty="0">
              <a:solidFill>
                <a:srgbClr val="008000"/>
              </a:solidFill>
            </a:endParaRP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134474"/>
              </p:ext>
            </p:extLst>
          </p:nvPr>
        </p:nvGraphicFramePr>
        <p:xfrm>
          <a:off x="3979863" y="3336925"/>
          <a:ext cx="5435600" cy="300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85" name="AutoShape 13"/>
          <p:cNvSpPr>
            <a:spLocks noChangeArrowheads="1"/>
          </p:cNvSpPr>
          <p:nvPr/>
        </p:nvSpPr>
        <p:spPr bwMode="auto">
          <a:xfrm rot="-1569233">
            <a:off x="6161088" y="4886325"/>
            <a:ext cx="844550" cy="274638"/>
          </a:xfrm>
          <a:prstGeom prst="rightArrow">
            <a:avLst>
              <a:gd name="adj1" fmla="val 50000"/>
              <a:gd name="adj2" fmla="val 58940"/>
            </a:avLst>
          </a:prstGeom>
          <a:solidFill>
            <a:srgbClr val="993366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3086" name="AutoShape 15"/>
          <p:cNvSpPr>
            <a:spLocks noChangeArrowheads="1"/>
          </p:cNvSpPr>
          <p:nvPr/>
        </p:nvSpPr>
        <p:spPr bwMode="auto">
          <a:xfrm>
            <a:off x="6072188" y="4508500"/>
            <a:ext cx="785812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33CC"/>
                </a:solidFill>
              </a:rPr>
              <a:t>   </a:t>
            </a:r>
            <a:r>
              <a:rPr lang="ru-RU" sz="1600" b="1" dirty="0" smtClean="0">
                <a:solidFill>
                  <a:srgbClr val="CC00FF"/>
                </a:solidFill>
              </a:rPr>
              <a:t>26%</a:t>
            </a:r>
            <a:endParaRPr lang="ru-RU" sz="1600" b="1" dirty="0">
              <a:solidFill>
                <a:srgbClr val="CC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71530254"/>
              </p:ext>
            </p:extLst>
          </p:nvPr>
        </p:nvGraphicFramePr>
        <p:xfrm>
          <a:off x="447675" y="1830388"/>
          <a:ext cx="8239125" cy="429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684213" y="333375"/>
            <a:ext cx="75882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Динамика налоговых и неналоговых доходов </a:t>
            </a:r>
            <a:r>
              <a:rPr lang="ru-RU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2014-2015 </a:t>
            </a: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годы </a:t>
            </a:r>
            <a:b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(абсолютные показатели, тыс.рублей)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1274</TotalTime>
  <Words>1120</Words>
  <Application>Microsoft Office PowerPoint</Application>
  <PresentationFormat>Экран (4:3)</PresentationFormat>
  <Paragraphs>224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Воздушный поток</vt:lpstr>
      <vt:lpstr>  Отчет об исполнении бюджета муниципального образования «Город Адыгейск» за 2015 год   </vt:lpstr>
      <vt:lpstr>Основные параметры бюджета муниципального образования «Город Адыгейск за 2015 год (тыс.рублей)</vt:lpstr>
      <vt:lpstr>Основные параметры исполнения бюджета  МО «Город Адыгейск» за 2015 год в сравнении с 2014 годом (тыс.рублей)  </vt:lpstr>
      <vt:lpstr>Основные характеристики бюджета МО «Город Адыгейск» за 2015 год (тыс.рублей)</vt:lpstr>
      <vt:lpstr>Доходы 2015 года (тыс.рублей)</vt:lpstr>
      <vt:lpstr>Доходы бюджета МО «Город Адыгейск»  на 1 жителя</vt:lpstr>
      <vt:lpstr>Структура доходов бюджета  муниципального образования «Город Адыгейск»  в 2015 году</vt:lpstr>
      <vt:lpstr>Изменения прогнозируемого объема доходов бюджета  в 2015 году  (тыс.рублей)</vt:lpstr>
      <vt:lpstr>Презентация PowerPoint</vt:lpstr>
      <vt:lpstr>Анализ основных налоговых доходов муниципального образования «Город Адыгейск» в 2014 - 2015 гг.         (тыс. рублей)</vt:lpstr>
      <vt:lpstr>  Структура неналоговых доходов бюджета в 2015 году </vt:lpstr>
      <vt:lpstr>Изменения прогнозируемого объема финансовой помощи из республиканского бюджета в 2015 году (тыс.рублей)</vt:lpstr>
      <vt:lpstr>Основные направления расходов с учетом их удельного веса в общем объеме расходов за 2015 г. </vt:lpstr>
      <vt:lpstr>Муниципальные программы</vt:lpstr>
      <vt:lpstr>Ведомственная структура расходов МО «Город Адыгейск» за 2015 год</vt:lpstr>
      <vt:lpstr>Динамика расходов бюджета МО «Город Адыгейск» на социально-культурную сферу (тыс.руб.) </vt:lpstr>
      <vt:lpstr>Расходы на образование в 2015 году </vt:lpstr>
      <vt:lpstr>Расходы на физическую культуру и спорт  в 2015 году</vt:lpstr>
      <vt:lpstr>Расходы на культуру и средства массовой информации в 2015 году </vt:lpstr>
      <vt:lpstr>Расходы на социальную политику в 2015 году </vt:lpstr>
      <vt:lpstr>Расходы на жилищно-коммунальное хозяйство в 2015 году</vt:lpstr>
      <vt:lpstr>Расходы на 1 жителя МО «Город Адыгейск» в 2015  году по отдельным отраслям</vt:lpstr>
      <vt:lpstr>Средняя заработная плата по отраслям за  2015 год, рублей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«Город Майкоп  за 2015 год</dc:title>
  <dc:creator>SemiletovaO</dc:creator>
  <cp:lastModifiedBy>Саида Ситкина</cp:lastModifiedBy>
  <cp:revision>98</cp:revision>
  <cp:lastPrinted>2016-04-22T08:54:25Z</cp:lastPrinted>
  <dcterms:created xsi:type="dcterms:W3CDTF">2016-03-17T10:46:34Z</dcterms:created>
  <dcterms:modified xsi:type="dcterms:W3CDTF">2016-04-25T11:23:15Z</dcterms:modified>
</cp:coreProperties>
</file>