
<file path=[Content_Types].xml><?xml version="1.0" encoding="utf-8"?>
<Types xmlns="http://schemas.openxmlformats.org/package/2006/content-types">
  <Default Extension="bin" ContentType="application/vnd.openxmlformats-officedocument.oleObject"/>
  <Default Extension="xlsm" ContentType="application/vnd.ms-excel.sheet.macroEnabled.12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5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theme/theme6.xml" ContentType="application/vnd.openxmlformats-officedocument.theme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theme/theme7.xml" ContentType="application/vnd.openxmlformats-officedocument.theme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theme/theme8.xml" ContentType="application/vnd.openxmlformats-officedocument.theme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theme/theme9.xml" ContentType="application/vnd.openxmlformats-officedocument.theme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6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7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493" r:id="rId1"/>
    <p:sldMasterId id="2147485505" r:id="rId2"/>
    <p:sldMasterId id="2147485519" r:id="rId3"/>
    <p:sldMasterId id="2147485533" r:id="rId4"/>
    <p:sldMasterId id="2147485547" r:id="rId5"/>
    <p:sldMasterId id="2147485561" r:id="rId6"/>
    <p:sldMasterId id="2147485575" r:id="rId7"/>
    <p:sldMasterId id="2147485589" r:id="rId8"/>
    <p:sldMasterId id="2147485603" r:id="rId9"/>
    <p:sldMasterId id="2147485617" r:id="rId10"/>
  </p:sldMasterIdLst>
  <p:notesMasterIdLst>
    <p:notesMasterId r:id="rId50"/>
  </p:notesMasterIdLst>
  <p:sldIdLst>
    <p:sldId id="273" r:id="rId11"/>
    <p:sldId id="381" r:id="rId12"/>
    <p:sldId id="380" r:id="rId13"/>
    <p:sldId id="406" r:id="rId14"/>
    <p:sldId id="291" r:id="rId15"/>
    <p:sldId id="278" r:id="rId16"/>
    <p:sldId id="373" r:id="rId17"/>
    <p:sldId id="367" r:id="rId18"/>
    <p:sldId id="369" r:id="rId19"/>
    <p:sldId id="370" r:id="rId20"/>
    <p:sldId id="404" r:id="rId21"/>
    <p:sldId id="405" r:id="rId22"/>
    <p:sldId id="327" r:id="rId23"/>
    <p:sldId id="384" r:id="rId24"/>
    <p:sldId id="377" r:id="rId25"/>
    <p:sldId id="385" r:id="rId26"/>
    <p:sldId id="386" r:id="rId27"/>
    <p:sldId id="387" r:id="rId28"/>
    <p:sldId id="388" r:id="rId29"/>
    <p:sldId id="389" r:id="rId30"/>
    <p:sldId id="390" r:id="rId31"/>
    <p:sldId id="391" r:id="rId32"/>
    <p:sldId id="392" r:id="rId33"/>
    <p:sldId id="393" r:id="rId34"/>
    <p:sldId id="394" r:id="rId35"/>
    <p:sldId id="395" r:id="rId36"/>
    <p:sldId id="396" r:id="rId37"/>
    <p:sldId id="397" r:id="rId38"/>
    <p:sldId id="398" r:id="rId39"/>
    <p:sldId id="399" r:id="rId40"/>
    <p:sldId id="400" r:id="rId41"/>
    <p:sldId id="401" r:id="rId42"/>
    <p:sldId id="402" r:id="rId43"/>
    <p:sldId id="403" r:id="rId44"/>
    <p:sldId id="359" r:id="rId45"/>
    <p:sldId id="360" r:id="rId46"/>
    <p:sldId id="376" r:id="rId47"/>
    <p:sldId id="382" r:id="rId48"/>
    <p:sldId id="306" r:id="rId49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0B15FA29-09AC-42AE-B73B-40B5FBF7466E}">
          <p14:sldIdLst>
            <p14:sldId id="273"/>
            <p14:sldId id="381"/>
            <p14:sldId id="380"/>
            <p14:sldId id="406"/>
            <p14:sldId id="291"/>
            <p14:sldId id="278"/>
            <p14:sldId id="373"/>
            <p14:sldId id="367"/>
            <p14:sldId id="369"/>
            <p14:sldId id="370"/>
            <p14:sldId id="404"/>
            <p14:sldId id="405"/>
            <p14:sldId id="327"/>
            <p14:sldId id="384"/>
            <p14:sldId id="377"/>
            <p14:sldId id="385"/>
            <p14:sldId id="386"/>
            <p14:sldId id="387"/>
            <p14:sldId id="388"/>
            <p14:sldId id="389"/>
            <p14:sldId id="390"/>
            <p14:sldId id="391"/>
            <p14:sldId id="392"/>
            <p14:sldId id="393"/>
            <p14:sldId id="394"/>
            <p14:sldId id="395"/>
            <p14:sldId id="396"/>
            <p14:sldId id="397"/>
            <p14:sldId id="398"/>
            <p14:sldId id="399"/>
            <p14:sldId id="400"/>
            <p14:sldId id="401"/>
            <p14:sldId id="402"/>
            <p14:sldId id="403"/>
            <p14:sldId id="359"/>
            <p14:sldId id="360"/>
            <p14:sldId id="376"/>
            <p14:sldId id="382"/>
            <p14:sldId id="30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EA671E"/>
    <a:srgbClr val="006600"/>
    <a:srgbClr val="008000"/>
    <a:srgbClr val="0033CC"/>
    <a:srgbClr val="FF0066"/>
    <a:srgbClr val="00FFFF"/>
    <a:srgbClr val="00FF00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85" autoAdjust="0"/>
    <p:restoredTop sz="90291" autoAdjust="0"/>
  </p:normalViewPr>
  <p:slideViewPr>
    <p:cSldViewPr>
      <p:cViewPr>
        <p:scale>
          <a:sx n="100" d="100"/>
          <a:sy n="100" d="100"/>
        </p:scale>
        <p:origin x="-1422" y="-4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9" Type="http://schemas.openxmlformats.org/officeDocument/2006/relationships/slide" Target="slides/slide29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1.xml"/><Relationship Id="rId34" Type="http://schemas.openxmlformats.org/officeDocument/2006/relationships/slide" Target="slides/slide24.xml"/><Relationship Id="rId42" Type="http://schemas.openxmlformats.org/officeDocument/2006/relationships/slide" Target="slides/slide32.xml"/><Relationship Id="rId47" Type="http://schemas.openxmlformats.org/officeDocument/2006/relationships/slide" Target="slides/slide37.xml"/><Relationship Id="rId50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slide" Target="slides/slide23.xml"/><Relationship Id="rId38" Type="http://schemas.openxmlformats.org/officeDocument/2006/relationships/slide" Target="slides/slide28.xml"/><Relationship Id="rId46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slide" Target="slides/slide19.xml"/><Relationship Id="rId41" Type="http://schemas.openxmlformats.org/officeDocument/2006/relationships/slide" Target="slides/slide31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slide" Target="slides/slide22.xml"/><Relationship Id="rId37" Type="http://schemas.openxmlformats.org/officeDocument/2006/relationships/slide" Target="slides/slide27.xml"/><Relationship Id="rId40" Type="http://schemas.openxmlformats.org/officeDocument/2006/relationships/slide" Target="slides/slide30.xml"/><Relationship Id="rId45" Type="http://schemas.openxmlformats.org/officeDocument/2006/relationships/slide" Target="slides/slide35.xml"/><Relationship Id="rId53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36" Type="http://schemas.openxmlformats.org/officeDocument/2006/relationships/slide" Target="slides/slide26.xml"/><Relationship Id="rId49" Type="http://schemas.openxmlformats.org/officeDocument/2006/relationships/slide" Target="slides/slide39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31" Type="http://schemas.openxmlformats.org/officeDocument/2006/relationships/slide" Target="slides/slide21.xml"/><Relationship Id="rId44" Type="http://schemas.openxmlformats.org/officeDocument/2006/relationships/slide" Target="slides/slide34.xml"/><Relationship Id="rId52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slide" Target="slides/slide20.xml"/><Relationship Id="rId35" Type="http://schemas.openxmlformats.org/officeDocument/2006/relationships/slide" Target="slides/slide25.xml"/><Relationship Id="rId43" Type="http://schemas.openxmlformats.org/officeDocument/2006/relationships/slide" Target="slides/slide33.xml"/><Relationship Id="rId48" Type="http://schemas.openxmlformats.org/officeDocument/2006/relationships/slide" Target="slides/slide38.xml"/><Relationship Id="rId8" Type="http://schemas.openxmlformats.org/officeDocument/2006/relationships/slideMaster" Target="slideMasters/slideMaster8.xml"/><Relationship Id="rId51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_____Microsoft_Excel3.xlsx"/><Relationship Id="rId1" Type="http://schemas.openxmlformats.org/officeDocument/2006/relationships/themeOverride" Target="../theme/themeOverride1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771517996870108"/>
          <c:y val="3.9735099337748346E-2"/>
          <c:w val="0.62441314553990557"/>
          <c:h val="0.7715231788079458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1.9598863784324651E-2"/>
                  <c:y val="-2.77614435024266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8.46124325843082E-2"/>
                  <c:y val="4.09351484517120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pPr>
              <a:noFill/>
              <a:ln w="25393">
                <a:noFill/>
              </a:ln>
            </c:spPr>
            <c:txPr>
              <a:bodyPr/>
              <a:lstStyle/>
              <a:p>
                <a:pPr>
                  <a:defRPr sz="1399" b="1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2016год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51915.1</c:v>
                </c:pt>
                <c:pt idx="1">
                  <c:v>50385.3</c:v>
                </c:pt>
                <c:pt idx="2" formatCode="General">
                  <c:v>63087.8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</c:v>
                </c:pt>
              </c:strCache>
            </c:strRef>
          </c:tx>
          <c:spPr>
            <a:solidFill>
              <a:srgbClr val="00FF00"/>
            </a:solidFill>
          </c:spPr>
          <c:invertIfNegative val="0"/>
          <c:dLbls>
            <c:dLbl>
              <c:idx val="0"/>
              <c:layout>
                <c:manualLayout>
                  <c:x val="2.4813429000226192E-2"/>
                  <c:y val="-1.62931040269582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1124325843081503E-2"/>
                  <c:y val="-6.52986151667103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pPr>
              <a:noFill/>
              <a:ln w="25393">
                <a:noFill/>
              </a:ln>
            </c:spPr>
            <c:txPr>
              <a:bodyPr/>
              <a:lstStyle/>
              <a:p>
                <a:pPr>
                  <a:defRPr sz="1399" b="1" baseline="0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2016год</c:v>
                </c:pt>
              </c:strCache>
            </c:strRef>
          </c:cat>
          <c:val>
            <c:numRef>
              <c:f>Лист1!$C$2:$C$4</c:f>
              <c:numCache>
                <c:formatCode>0.0</c:formatCode>
                <c:ptCount val="3"/>
                <c:pt idx="0" formatCode="General">
                  <c:v>15626.2</c:v>
                </c:pt>
                <c:pt idx="1">
                  <c:v>17495.099999999999</c:v>
                </c:pt>
                <c:pt idx="2" formatCode="General">
                  <c:v>13987.1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57314432"/>
        <c:axId val="157316224"/>
        <c:axId val="0"/>
      </c:bar3DChart>
      <c:catAx>
        <c:axId val="157314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57316224"/>
        <c:crosses val="autoZero"/>
        <c:auto val="1"/>
        <c:lblAlgn val="ctr"/>
        <c:lblOffset val="100"/>
        <c:noMultiLvlLbl val="0"/>
      </c:catAx>
      <c:valAx>
        <c:axId val="157316224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385" baseline="0"/>
            </a:pPr>
            <a:endParaRPr lang="ru-RU"/>
          </a:p>
        </c:txPr>
        <c:crossAx val="157314432"/>
        <c:crosses val="autoZero"/>
        <c:crossBetween val="between"/>
      </c:valAx>
      <c:spPr>
        <a:noFill/>
        <a:ln w="25401">
          <a:noFill/>
        </a:ln>
      </c:spPr>
    </c:plotArea>
    <c:legend>
      <c:legendPos val="r"/>
      <c:layout>
        <c:manualLayout>
          <c:xMode val="edge"/>
          <c:yMode val="edge"/>
          <c:x val="0.78168362627197052"/>
          <c:y val="0.42348754448398573"/>
          <c:w val="0.20814061054579097"/>
          <c:h val="0.1494661921708184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781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'[Диаграмма 2 в Microsoft PowerPoint]фин пом'!$A$2</c:f>
              <c:strCache>
                <c:ptCount val="1"/>
                <c:pt idx="0">
                  <c:v>НДФЛ</c:v>
                </c:pt>
              </c:strCache>
            </c:strRef>
          </c:tx>
          <c:invertIfNegative val="0"/>
          <c:cat>
            <c:strRef>
              <c:f>'[Диаграмма 2 в Microsoft PowerPoint]фин пом'!$B$1:$D$1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'[Диаграмма 2 в Microsoft PowerPoint]фин пом'!$B$2:$D$2</c:f>
              <c:numCache>
                <c:formatCode>#,##0.0</c:formatCode>
                <c:ptCount val="3"/>
                <c:pt idx="0">
                  <c:v>25569.8</c:v>
                </c:pt>
                <c:pt idx="1">
                  <c:v>20448</c:v>
                </c:pt>
                <c:pt idx="2">
                  <c:v>25501.200000000001</c:v>
                </c:pt>
              </c:numCache>
            </c:numRef>
          </c:val>
        </c:ser>
        <c:ser>
          <c:idx val="1"/>
          <c:order val="1"/>
          <c:tx>
            <c:strRef>
              <c:f>'[Диаграмма 2 в Microsoft PowerPoint]фин пом'!$A$3</c:f>
              <c:strCache>
                <c:ptCount val="1"/>
                <c:pt idx="0">
                  <c:v>УСН</c:v>
                </c:pt>
              </c:strCache>
            </c:strRef>
          </c:tx>
          <c:invertIfNegative val="0"/>
          <c:cat>
            <c:strRef>
              <c:f>'[Диаграмма 2 в Microsoft PowerPoint]фин пом'!$B$1:$D$1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'[Диаграмма 2 в Microsoft PowerPoint]фин пом'!$B$3:$D$3</c:f>
              <c:numCache>
                <c:formatCode>#,##0.0</c:formatCode>
                <c:ptCount val="3"/>
                <c:pt idx="0">
                  <c:v>3681.1</c:v>
                </c:pt>
                <c:pt idx="1">
                  <c:v>4480.3999999999996</c:v>
                </c:pt>
                <c:pt idx="2">
                  <c:v>10078.5</c:v>
                </c:pt>
              </c:numCache>
            </c:numRef>
          </c:val>
        </c:ser>
        <c:ser>
          <c:idx val="2"/>
          <c:order val="2"/>
          <c:tx>
            <c:strRef>
              <c:f>'[Диаграмма 2 в Microsoft PowerPoint]фин пом'!$A$4</c:f>
              <c:strCache>
                <c:ptCount val="1"/>
                <c:pt idx="0">
                  <c:v>ЕНВД</c:v>
                </c:pt>
              </c:strCache>
            </c:strRef>
          </c:tx>
          <c:invertIfNegative val="0"/>
          <c:cat>
            <c:strRef>
              <c:f>'[Диаграмма 2 в Microsoft PowerPoint]фин пом'!$B$1:$D$1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'[Диаграмма 2 в Microsoft PowerPoint]фин пом'!$B$4:$D$4</c:f>
              <c:numCache>
                <c:formatCode>#,##0.0</c:formatCode>
                <c:ptCount val="3"/>
                <c:pt idx="0">
                  <c:v>4094.8</c:v>
                </c:pt>
                <c:pt idx="1">
                  <c:v>4180.8</c:v>
                </c:pt>
                <c:pt idx="2">
                  <c:v>4131.8</c:v>
                </c:pt>
              </c:numCache>
            </c:numRef>
          </c:val>
        </c:ser>
        <c:ser>
          <c:idx val="3"/>
          <c:order val="3"/>
          <c:tx>
            <c:strRef>
              <c:f>'[Диаграмма 2 в Microsoft PowerPoint]фин пом'!$A$5</c:f>
              <c:strCache>
                <c:ptCount val="1"/>
                <c:pt idx="0">
                  <c:v>Налог на имущество</c:v>
                </c:pt>
              </c:strCache>
            </c:strRef>
          </c:tx>
          <c:invertIfNegative val="0"/>
          <c:cat>
            <c:strRef>
              <c:f>'[Диаграмма 2 в Microsoft PowerPoint]фин пом'!$B$1:$D$1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'[Диаграмма 2 в Microsoft PowerPoint]фин пом'!$B$5:$D$5</c:f>
              <c:numCache>
                <c:formatCode>#,##0.0</c:formatCode>
                <c:ptCount val="3"/>
                <c:pt idx="0">
                  <c:v>14674.1</c:v>
                </c:pt>
                <c:pt idx="1">
                  <c:v>16585.900000000001</c:v>
                </c:pt>
                <c:pt idx="2">
                  <c:v>17000.900000000001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70621184"/>
        <c:axId val="170631168"/>
        <c:axId val="170627520"/>
      </c:bar3DChart>
      <c:catAx>
        <c:axId val="170621184"/>
        <c:scaling>
          <c:orientation val="minMax"/>
        </c:scaling>
        <c:delete val="0"/>
        <c:axPos val="b"/>
        <c:majorTickMark val="none"/>
        <c:minorTickMark val="none"/>
        <c:tickLblPos val="nextTo"/>
        <c:crossAx val="170631168"/>
        <c:crosses val="autoZero"/>
        <c:auto val="1"/>
        <c:lblAlgn val="ctr"/>
        <c:lblOffset val="100"/>
        <c:noMultiLvlLbl val="0"/>
      </c:catAx>
      <c:valAx>
        <c:axId val="170631168"/>
        <c:scaling>
          <c:orientation val="minMax"/>
        </c:scaling>
        <c:delete val="1"/>
        <c:axPos val="l"/>
        <c:numFmt formatCode="#,##0.0" sourceLinked="1"/>
        <c:majorTickMark val="none"/>
        <c:minorTickMark val="none"/>
        <c:tickLblPos val="nextTo"/>
        <c:crossAx val="170621184"/>
        <c:crosses val="autoZero"/>
        <c:crossBetween val="between"/>
      </c:valAx>
      <c:serAx>
        <c:axId val="170627520"/>
        <c:scaling>
          <c:orientation val="minMax"/>
        </c:scaling>
        <c:delete val="1"/>
        <c:axPos val="b"/>
        <c:majorTickMark val="out"/>
        <c:minorTickMark val="none"/>
        <c:tickLblPos val="nextTo"/>
        <c:crossAx val="170631168"/>
        <c:crosses val="autoZero"/>
      </c:ser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Структура налоговых доходов МО "Город Адыгейск" на 2016г.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Лист1!$B$11:$B$13</c:f>
              <c:strCache>
                <c:ptCount val="1"/>
                <c:pt idx="0">
                  <c:v>План</c:v>
                </c:pt>
              </c:strCache>
            </c:strRef>
          </c:tx>
          <c:invertIfNegative val="0"/>
          <c:cat>
            <c:strRef>
              <c:f>Лист1!$A$14:$A$18</c:f>
              <c:strCache>
                <c:ptCount val="5"/>
                <c:pt idx="0">
                  <c:v>налог на доходы физических лиц</c:v>
                </c:pt>
                <c:pt idx="1">
                  <c:v>акцизы на нефтепродукты</c:v>
                </c:pt>
                <c:pt idx="2">
                  <c:v>налоги на совокупный доход</c:v>
                </c:pt>
                <c:pt idx="3">
                  <c:v>налоги на имущество</c:v>
                </c:pt>
                <c:pt idx="4">
                  <c:v>государственная пошлина</c:v>
                </c:pt>
              </c:strCache>
            </c:strRef>
          </c:cat>
          <c:val>
            <c:numRef>
              <c:f>Лист1!$B$14:$B$18</c:f>
              <c:numCache>
                <c:formatCode>General</c:formatCode>
                <c:ptCount val="5"/>
                <c:pt idx="0">
                  <c:v>22038.6</c:v>
                </c:pt>
                <c:pt idx="1">
                  <c:v>2701</c:v>
                </c:pt>
                <c:pt idx="2">
                  <c:v>16027.2</c:v>
                </c:pt>
                <c:pt idx="3">
                  <c:v>16197.9</c:v>
                </c:pt>
                <c:pt idx="4">
                  <c:v>2876.8</c:v>
                </c:pt>
              </c:numCache>
            </c:numRef>
          </c:val>
        </c:ser>
        <c:ser>
          <c:idx val="1"/>
          <c:order val="1"/>
          <c:tx>
            <c:strRef>
              <c:f>Лист1!$C$11:$C$13</c:f>
              <c:strCache>
                <c:ptCount val="1"/>
                <c:pt idx="0">
                  <c:v>Факт</c:v>
                </c:pt>
              </c:strCache>
            </c:strRef>
          </c:tx>
          <c:invertIfNegative val="0"/>
          <c:cat>
            <c:strRef>
              <c:f>Лист1!$A$14:$A$18</c:f>
              <c:strCache>
                <c:ptCount val="5"/>
                <c:pt idx="0">
                  <c:v>налог на доходы физических лиц</c:v>
                </c:pt>
                <c:pt idx="1">
                  <c:v>акцизы на нефтепродукты</c:v>
                </c:pt>
                <c:pt idx="2">
                  <c:v>налоги на совокупный доход</c:v>
                </c:pt>
                <c:pt idx="3">
                  <c:v>налоги на имущество</c:v>
                </c:pt>
                <c:pt idx="4">
                  <c:v>государственная пошлина</c:v>
                </c:pt>
              </c:strCache>
            </c:strRef>
          </c:cat>
          <c:val>
            <c:numRef>
              <c:f>Лист1!$C$14:$C$18</c:f>
              <c:numCache>
                <c:formatCode>General</c:formatCode>
                <c:ptCount val="5"/>
                <c:pt idx="0">
                  <c:v>25501.200000000001</c:v>
                </c:pt>
                <c:pt idx="1">
                  <c:v>2967.8</c:v>
                </c:pt>
                <c:pt idx="2">
                  <c:v>15127.1</c:v>
                </c:pt>
                <c:pt idx="3">
                  <c:v>17000.900000000001</c:v>
                </c:pt>
                <c:pt idx="4">
                  <c:v>2490.8000000000002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65355136"/>
        <c:axId val="65385600"/>
        <c:axId val="0"/>
      </c:bar3DChart>
      <c:catAx>
        <c:axId val="65355136"/>
        <c:scaling>
          <c:orientation val="minMax"/>
        </c:scaling>
        <c:delete val="0"/>
        <c:axPos val="b"/>
        <c:majorTickMark val="none"/>
        <c:minorTickMark val="none"/>
        <c:tickLblPos val="nextTo"/>
        <c:crossAx val="65385600"/>
        <c:crosses val="autoZero"/>
        <c:auto val="1"/>
        <c:lblAlgn val="ctr"/>
        <c:lblOffset val="100"/>
        <c:noMultiLvlLbl val="0"/>
      </c:catAx>
      <c:valAx>
        <c:axId val="6538560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тыс.руб.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6535513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/>
              <a:t>Структура неналоговых доходов МО "Город Адыгейск" за 2016г.</a:t>
            </a:r>
          </a:p>
        </c:rich>
      </c:tx>
      <c:layout/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2825943316239713E-3"/>
          <c:y val="0.15561794303556917"/>
          <c:w val="0.96596382078404541"/>
          <c:h val="0.70359616475362385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Лист1!$B$22</c:f>
              <c:strCache>
                <c:ptCount val="1"/>
                <c:pt idx="0">
                  <c:v>План</c:v>
                </c:pt>
              </c:strCache>
            </c:strRef>
          </c:tx>
          <c:invertIfNegative val="0"/>
          <c:cat>
            <c:strRef>
              <c:f>Лист1!$A$23:$A$27</c:f>
              <c:strCache>
                <c:ptCount val="5"/>
                <c:pt idx="0">
                  <c:v>доходы от использования имущества</c:v>
                </c:pt>
                <c:pt idx="1">
                  <c:v>платежи за пользование природными ресурсами</c:v>
                </c:pt>
                <c:pt idx="2">
                  <c:v>доходы от компенсации затрат государства</c:v>
                </c:pt>
                <c:pt idx="3">
                  <c:v>доходы от продажи имущества</c:v>
                </c:pt>
                <c:pt idx="4">
                  <c:v>штрафы</c:v>
                </c:pt>
              </c:strCache>
            </c:strRef>
          </c:cat>
          <c:val>
            <c:numRef>
              <c:f>Лист1!$B$23:$B$27</c:f>
              <c:numCache>
                <c:formatCode>General</c:formatCode>
                <c:ptCount val="5"/>
                <c:pt idx="0">
                  <c:v>7283.3</c:v>
                </c:pt>
                <c:pt idx="1">
                  <c:v>534.79999999999995</c:v>
                </c:pt>
                <c:pt idx="2">
                  <c:v>192.2</c:v>
                </c:pt>
                <c:pt idx="3">
                  <c:v>4618</c:v>
                </c:pt>
                <c:pt idx="4">
                  <c:v>3222.4</c:v>
                </c:pt>
              </c:numCache>
            </c:numRef>
          </c:val>
        </c:ser>
        <c:ser>
          <c:idx val="1"/>
          <c:order val="1"/>
          <c:tx>
            <c:strRef>
              <c:f>Лист1!$C$22</c:f>
              <c:strCache>
                <c:ptCount val="1"/>
                <c:pt idx="0">
                  <c:v>Факт</c:v>
                </c:pt>
              </c:strCache>
            </c:strRef>
          </c:tx>
          <c:invertIfNegative val="0"/>
          <c:cat>
            <c:strRef>
              <c:f>Лист1!$A$23:$A$27</c:f>
              <c:strCache>
                <c:ptCount val="5"/>
                <c:pt idx="0">
                  <c:v>доходы от использования имущества</c:v>
                </c:pt>
                <c:pt idx="1">
                  <c:v>платежи за пользование природными ресурсами</c:v>
                </c:pt>
                <c:pt idx="2">
                  <c:v>доходы от компенсации затрат государства</c:v>
                </c:pt>
                <c:pt idx="3">
                  <c:v>доходы от продажи имущества</c:v>
                </c:pt>
                <c:pt idx="4">
                  <c:v>штрафы</c:v>
                </c:pt>
              </c:strCache>
            </c:strRef>
          </c:cat>
          <c:val>
            <c:numRef>
              <c:f>Лист1!$C$23:$C$27</c:f>
              <c:numCache>
                <c:formatCode>General</c:formatCode>
                <c:ptCount val="5"/>
                <c:pt idx="0">
                  <c:v>8826.2999999999993</c:v>
                </c:pt>
                <c:pt idx="1">
                  <c:v>536.5</c:v>
                </c:pt>
                <c:pt idx="2">
                  <c:v>217.3</c:v>
                </c:pt>
                <c:pt idx="3">
                  <c:v>2584.5</c:v>
                </c:pt>
                <c:pt idx="4">
                  <c:v>1786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one"/>
        <c:axId val="25999232"/>
        <c:axId val="26000768"/>
        <c:axId val="127667264"/>
      </c:bar3DChart>
      <c:catAx>
        <c:axId val="25999232"/>
        <c:scaling>
          <c:orientation val="minMax"/>
        </c:scaling>
        <c:delete val="0"/>
        <c:axPos val="b"/>
        <c:majorTickMark val="none"/>
        <c:minorTickMark val="none"/>
        <c:tickLblPos val="nextTo"/>
        <c:crossAx val="26000768"/>
        <c:crosses val="autoZero"/>
        <c:auto val="1"/>
        <c:lblAlgn val="ctr"/>
        <c:lblOffset val="100"/>
        <c:noMultiLvlLbl val="0"/>
      </c:catAx>
      <c:valAx>
        <c:axId val="2600076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5999232"/>
        <c:crosses val="autoZero"/>
        <c:crossBetween val="between"/>
      </c:valAx>
      <c:serAx>
        <c:axId val="127667264"/>
        <c:scaling>
          <c:orientation val="minMax"/>
        </c:scaling>
        <c:delete val="1"/>
        <c:axPos val="b"/>
        <c:majorTickMark val="out"/>
        <c:minorTickMark val="none"/>
        <c:tickLblPos val="nextTo"/>
        <c:crossAx val="26000768"/>
        <c:crosses val="autoZero"/>
      </c:serAx>
    </c:plotArea>
    <c:legend>
      <c:legendPos val="t"/>
      <c:layout/>
      <c:overlay val="0"/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Структура  межбюджетных трансфертов МО "Город Адыгейск" за 2016г.</a:t>
            </a:r>
          </a:p>
        </c:rich>
      </c:tx>
      <c:layout/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Лист1!$B$31</c:f>
              <c:strCache>
                <c:ptCount val="1"/>
                <c:pt idx="0">
                  <c:v>План</c:v>
                </c:pt>
              </c:strCache>
            </c:strRef>
          </c:tx>
          <c:invertIfNegative val="0"/>
          <c:cat>
            <c:strRef>
              <c:f>Лист1!$A$32:$A$35</c:f>
              <c:strCache>
                <c:ptCount val="4"/>
                <c:pt idx="0">
                  <c:v>дотации</c:v>
                </c:pt>
                <c:pt idx="1">
                  <c:v>субвенции</c:v>
                </c:pt>
                <c:pt idx="2">
                  <c:v>субсидии</c:v>
                </c:pt>
                <c:pt idx="3">
                  <c:v>другие межбюджетные трансферты</c:v>
                </c:pt>
              </c:strCache>
            </c:strRef>
          </c:cat>
          <c:val>
            <c:numRef>
              <c:f>Лист1!$B$32:$B$35</c:f>
              <c:numCache>
                <c:formatCode>General</c:formatCode>
                <c:ptCount val="4"/>
                <c:pt idx="0">
                  <c:v>178316.79999999999</c:v>
                </c:pt>
                <c:pt idx="1">
                  <c:v>89614.1</c:v>
                </c:pt>
                <c:pt idx="2">
                  <c:v>10271.200000000001</c:v>
                </c:pt>
                <c:pt idx="3">
                  <c:v>21989.8</c:v>
                </c:pt>
              </c:numCache>
            </c:numRef>
          </c:val>
        </c:ser>
        <c:ser>
          <c:idx val="1"/>
          <c:order val="1"/>
          <c:tx>
            <c:strRef>
              <c:f>Лист1!$C$31</c:f>
              <c:strCache>
                <c:ptCount val="1"/>
                <c:pt idx="0">
                  <c:v>Факт</c:v>
                </c:pt>
              </c:strCache>
            </c:strRef>
          </c:tx>
          <c:invertIfNegative val="0"/>
          <c:cat>
            <c:strRef>
              <c:f>Лист1!$A$32:$A$35</c:f>
              <c:strCache>
                <c:ptCount val="4"/>
                <c:pt idx="0">
                  <c:v>дотации</c:v>
                </c:pt>
                <c:pt idx="1">
                  <c:v>субвенции</c:v>
                </c:pt>
                <c:pt idx="2">
                  <c:v>субсидии</c:v>
                </c:pt>
                <c:pt idx="3">
                  <c:v>другие межбюджетные трансферты</c:v>
                </c:pt>
              </c:strCache>
            </c:strRef>
          </c:cat>
          <c:val>
            <c:numRef>
              <c:f>Лист1!$C$32:$C$35</c:f>
              <c:numCache>
                <c:formatCode>General</c:formatCode>
                <c:ptCount val="4"/>
                <c:pt idx="0">
                  <c:v>178316.79999999999</c:v>
                </c:pt>
                <c:pt idx="1">
                  <c:v>89547.4</c:v>
                </c:pt>
                <c:pt idx="2">
                  <c:v>10153.1</c:v>
                </c:pt>
                <c:pt idx="3">
                  <c:v>21989.8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92060672"/>
        <c:axId val="92074752"/>
        <c:axId val="92034368"/>
      </c:bar3DChart>
      <c:catAx>
        <c:axId val="92060672"/>
        <c:scaling>
          <c:orientation val="minMax"/>
        </c:scaling>
        <c:delete val="0"/>
        <c:axPos val="b"/>
        <c:majorTickMark val="none"/>
        <c:minorTickMark val="none"/>
        <c:tickLblPos val="nextTo"/>
        <c:crossAx val="92074752"/>
        <c:crosses val="autoZero"/>
        <c:auto val="1"/>
        <c:lblAlgn val="ctr"/>
        <c:lblOffset val="100"/>
        <c:noMultiLvlLbl val="0"/>
      </c:catAx>
      <c:valAx>
        <c:axId val="9207475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92060672"/>
        <c:crosses val="autoZero"/>
        <c:crossBetween val="between"/>
      </c:valAx>
      <c:serAx>
        <c:axId val="92034368"/>
        <c:scaling>
          <c:orientation val="minMax"/>
        </c:scaling>
        <c:delete val="1"/>
        <c:axPos val="b"/>
        <c:majorTickMark val="out"/>
        <c:minorTickMark val="none"/>
        <c:tickLblPos val="nextTo"/>
        <c:crossAx val="92074752"/>
        <c:crosses val="autoZero"/>
      </c:ser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357443220878673"/>
          <c:y val="0.23783262765042568"/>
          <c:w val="0.46122734743856653"/>
          <c:h val="0.7621673723495743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7"/>
            <c:bubble3D val="0"/>
          </c:dPt>
          <c:dLbls>
            <c:dLbl>
              <c:idx val="5"/>
              <c:layout>
                <c:manualLayout>
                  <c:x val="-1.2401961587887674E-2"/>
                  <c:y val="0.12973387044786519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8.8106851468005717E-2"/>
                  <c:y val="0.12495988100087645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0.15102433890408634"/>
                  <c:y val="1.9109673685091231E-3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0.1308665083955555"/>
                  <c:y val="6.6632856980225794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0.31078070293206894"/>
                  <c:y val="0.17866070436618153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0.28147308751302352"/>
                  <c:y val="3.6038519725517464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8"/>
              <c:layout>
                <c:manualLayout>
                  <c:x val="0.29260112297648738"/>
                  <c:y val="-3.9123567888890258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Лист1!$A$2:$A$20</c:f>
              <c:strCache>
                <c:ptCount val="19"/>
                <c:pt idx="0">
                  <c:v>Непрограммные расходы</c:v>
                </c:pt>
                <c:pt idx="1">
                  <c:v>   «Развитие образования  в  МО «Город Адыгейск»</c:v>
                </c:pt>
                <c:pt idx="2">
                  <c:v> «Развитие и сохранение культуры в МО «Город Адыгейск»</c:v>
                </c:pt>
                <c:pt idx="3">
                  <c:v> «Развитие физической культуры и спорта в МО «Город Адыгейск»</c:v>
                </c:pt>
                <c:pt idx="4">
                  <c:v> «Социальная поддержка граждан в МО«Город Адыгейск»</c:v>
                </c:pt>
                <c:pt idx="5">
                  <c:v>  "Управление муниципальными финансами на 2015-2019 годы"</c:v>
                </c:pt>
                <c:pt idx="6">
                  <c:v>  "Информатизация администрации МО "Город Адыгейск " на 2015-2017 годы"</c:v>
                </c:pt>
                <c:pt idx="7">
                  <c:v>"Развитие дорожного хозяйства, обеспечение сохранности автомобильных дорог и повышение безопасности дорожного движения в МО "Город Адыгейск"</c:v>
                </c:pt>
                <c:pt idx="8">
                  <c:v>"Обеспечение жилыми помещениями детей-сирот и детей оставшихся без попечения родителей"</c:v>
                </c:pt>
                <c:pt idx="9">
                  <c:v>  «Благоустройство МО «Город Адыгейск»</c:v>
                </c:pt>
                <c:pt idx="10">
                  <c:v> «Поддержка и развитие средств массовой информации (МУП «Редакция газеты «Единства»)</c:v>
                </c:pt>
                <c:pt idx="11">
                  <c:v> «Обеспечение безопасности дорожного движения в  МО «Город Адыгейск»</c:v>
                </c:pt>
                <c:pt idx="12">
                  <c:v>  «Обеспечение жильём молодых семей</c:v>
                </c:pt>
                <c:pt idx="13">
                  <c:v> «Доступная среда»</c:v>
                </c:pt>
                <c:pt idx="14">
                  <c:v> «Обеспечение пожарной безопасности»</c:v>
                </c:pt>
                <c:pt idx="15">
                  <c:v>  «Противодействие коррупции»</c:v>
                </c:pt>
                <c:pt idx="16">
                  <c:v>   «Обращение с отходами производства и потребления, в том числе вторичными материальными ресурсами»</c:v>
                </c:pt>
                <c:pt idx="17">
                  <c:v> «Энергосбережения и повышение энергетической эффективности»</c:v>
                </c:pt>
                <c:pt idx="18">
                  <c:v> «Профилактика терроризма и экстремизма, улучшение общественной безопасности, а также минимизация и (или) ликвидация последствии проявления терроризма и экстремизма»</c:v>
                </c:pt>
              </c:strCache>
            </c:strRef>
          </c:cat>
          <c:val>
            <c:numRef>
              <c:f>Лист1!$B$2:$B$20</c:f>
              <c:numCache>
                <c:formatCode>#,##0.0</c:formatCode>
                <c:ptCount val="19"/>
                <c:pt idx="0" formatCode="General">
                  <c:v>44717.7</c:v>
                </c:pt>
                <c:pt idx="1">
                  <c:v>164126.39999999999</c:v>
                </c:pt>
                <c:pt idx="2">
                  <c:v>27190.2</c:v>
                </c:pt>
                <c:pt idx="3">
                  <c:v>248.8</c:v>
                </c:pt>
                <c:pt idx="4">
                  <c:v>983.7</c:v>
                </c:pt>
                <c:pt idx="5">
                  <c:v>5732.8</c:v>
                </c:pt>
                <c:pt idx="6">
                  <c:v>59</c:v>
                </c:pt>
                <c:pt idx="7">
                  <c:v>25063.5</c:v>
                </c:pt>
                <c:pt idx="8">
                  <c:v>1050</c:v>
                </c:pt>
                <c:pt idx="9">
                  <c:v>4207.6000000000004</c:v>
                </c:pt>
                <c:pt idx="10">
                  <c:v>3184.3</c:v>
                </c:pt>
                <c:pt idx="11">
                  <c:v>851</c:v>
                </c:pt>
                <c:pt idx="12">
                  <c:v>7246.1</c:v>
                </c:pt>
                <c:pt idx="13">
                  <c:v>2810</c:v>
                </c:pt>
                <c:pt idx="14">
                  <c:v>175</c:v>
                </c:pt>
                <c:pt idx="15">
                  <c:v>42</c:v>
                </c:pt>
                <c:pt idx="16">
                  <c:v>2</c:v>
                </c:pt>
                <c:pt idx="17">
                  <c:v>179.1</c:v>
                </c:pt>
                <c:pt idx="18">
                  <c:v>1006.3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51"/>
      <c:rotY val="20"/>
      <c:depthPercent val="100"/>
      <c:rAngAx val="1"/>
    </c:view3D>
    <c:floor>
      <c:thickness val="0"/>
      <c:spPr>
        <a:solidFill>
          <a:srgbClr val="FFFFCC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9.3072978964423546E-4"/>
          <c:y val="3.2154333279208303E-2"/>
          <c:w val="0.88988764044943858"/>
          <c:h val="0.56898094314122893"/>
        </c:manualLayout>
      </c:layout>
      <c:bar3DChart>
        <c:barDir val="col"/>
        <c:grouping val="percentStacked"/>
        <c:varyColors val="0"/>
        <c:ser>
          <c:idx val="0"/>
          <c:order val="0"/>
          <c:tx>
            <c:strRef>
              <c:f>Лист1!$A$4</c:f>
              <c:strCache>
                <c:ptCount val="1"/>
              </c:strCache>
            </c:strRef>
          </c:tx>
          <c:spPr>
            <a:gradFill rotWithShape="0"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0" scaled="1"/>
            </a:gradFill>
            <a:ln w="9621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2.6692915042657297E-3"/>
                  <c:y val="-5.92601650445676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568901472174449E-2"/>
                  <c:y val="-2.40625539164313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0142">
                <a:noFill/>
              </a:ln>
            </c:spPr>
            <c:txPr>
              <a:bodyPr/>
              <a:lstStyle/>
              <a:p>
                <a:pPr>
                  <a:defRPr sz="1108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Лист1!$B$3:$E$3</c:f>
              <c:strCache>
                <c:ptCount val="2"/>
                <c:pt idx="0">
                  <c:v>на 01.01.2016</c:v>
                </c:pt>
                <c:pt idx="1">
                  <c:v>на 01.01.2017</c:v>
                </c:pt>
              </c:strCache>
            </c:strRef>
          </c:cat>
          <c:val>
            <c:numRef>
              <c:f>Лист1!$B$4:$E$4</c:f>
              <c:numCache>
                <c:formatCode>General</c:formatCode>
                <c:ptCount val="2"/>
              </c:numCache>
            </c:numRef>
          </c:val>
        </c:ser>
        <c:ser>
          <c:idx val="3"/>
          <c:order val="1"/>
          <c:tx>
            <c:strRef>
              <c:f>Лист1!$A$5</c:f>
              <c:strCache>
                <c:ptCount val="1"/>
                <c:pt idx="0">
                  <c:v>Обязательства перед республиканским бюджетом</c:v>
                </c:pt>
              </c:strCache>
            </c:strRef>
          </c:tx>
          <c:spPr>
            <a:gradFill rotWithShape="0"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1"/>
            </a:gradFill>
            <a:ln w="9621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9851595210567154E-2"/>
                  <c:y val="-4.2112060657218321E-2"/>
                </c:manualLayout>
              </c:layout>
              <c:spPr>
                <a:noFill/>
                <a:ln w="20142">
                  <a:noFill/>
                </a:ln>
              </c:spPr>
              <c:txPr>
                <a:bodyPr/>
                <a:lstStyle/>
                <a:p>
                  <a:pPr>
                    <a:defRPr sz="1108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9251331689315742E-2"/>
                  <c:y val="-5.8168478534996813E-2"/>
                </c:manualLayout>
              </c:layout>
              <c:spPr>
                <a:noFill/>
                <a:ln w="20142">
                  <a:noFill/>
                </a:ln>
              </c:spPr>
              <c:txPr>
                <a:bodyPr/>
                <a:lstStyle/>
                <a:p>
                  <a:pPr>
                    <a:defRPr sz="1108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0142">
                <a:noFill/>
              </a:ln>
            </c:spPr>
            <c:txPr>
              <a:bodyPr/>
              <a:lstStyle/>
              <a:p>
                <a:pPr>
                  <a:defRPr sz="952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Лист1!$B$3:$E$3</c:f>
              <c:strCache>
                <c:ptCount val="2"/>
                <c:pt idx="0">
                  <c:v>на 01.01.2016</c:v>
                </c:pt>
                <c:pt idx="1">
                  <c:v>на 01.01.2017</c:v>
                </c:pt>
              </c:strCache>
            </c:strRef>
          </c:cat>
          <c:val>
            <c:numRef>
              <c:f>Лист1!$B$5:$E$5</c:f>
              <c:numCache>
                <c:formatCode>#,##0.0</c:formatCode>
                <c:ptCount val="2"/>
                <c:pt idx="0">
                  <c:v>40000</c:v>
                </c:pt>
                <c:pt idx="1">
                  <c:v>40900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99777664"/>
        <c:axId val="199779456"/>
        <c:axId val="0"/>
      </c:bar3DChart>
      <c:catAx>
        <c:axId val="199777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2406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8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99779456"/>
        <c:crosses val="autoZero"/>
        <c:auto val="1"/>
        <c:lblAlgn val="ctr"/>
        <c:lblOffset val="100"/>
        <c:noMultiLvlLbl val="0"/>
      </c:catAx>
      <c:valAx>
        <c:axId val="199779456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99777664"/>
        <c:crosses val="autoZero"/>
        <c:crossBetween val="between"/>
      </c:valAx>
      <c:spPr>
        <a:noFill/>
        <a:ln w="25464">
          <a:noFill/>
        </a:ln>
      </c:spPr>
    </c:plotArea>
    <c:legend>
      <c:legendPos val="r"/>
      <c:legendEntry>
        <c:idx val="1"/>
        <c:delete val="1"/>
      </c:legendEntry>
      <c:layout>
        <c:manualLayout>
          <c:xMode val="edge"/>
          <c:yMode val="edge"/>
          <c:x val="0.7285124252149171"/>
          <c:y val="0.24699135993436627"/>
          <c:w val="0.20117373053358925"/>
          <c:h val="8.9378862189051278E-2"/>
        </c:manualLayout>
      </c:layout>
      <c:overlay val="0"/>
      <c:spPr>
        <a:noFill/>
        <a:ln w="19243">
          <a:noFill/>
        </a:ln>
      </c:spPr>
      <c:txPr>
        <a:bodyPr/>
        <a:lstStyle/>
        <a:p>
          <a:pPr>
            <a:defRPr sz="872" b="1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32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C1A2F7-7505-43F9-BB8E-F6DFA497E5F0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870A8AD-F322-4B9F-BB91-D3603DC679C4}">
      <dgm:prSet phldrT="[Текст]" custT="1"/>
      <dgm:spPr/>
      <dgm:t>
        <a:bodyPr/>
        <a:lstStyle/>
        <a:p>
          <a:r>
            <a:rPr lang="ru-RU" sz="1600" dirty="0" smtClean="0"/>
            <a:t>1 место – </a:t>
          </a:r>
          <a:r>
            <a:rPr lang="ru-RU" sz="2000" b="1" dirty="0" smtClean="0"/>
            <a:t>образование-</a:t>
          </a:r>
          <a:r>
            <a:rPr lang="ru-RU" sz="1600" dirty="0" smtClean="0"/>
            <a:t> 172028,4 (60%)</a:t>
          </a:r>
          <a:endParaRPr lang="ru-RU" sz="1600" dirty="0"/>
        </a:p>
      </dgm:t>
    </dgm:pt>
    <dgm:pt modelId="{E9CD8FEF-9551-4C85-B08C-59119A0FC976}" type="parTrans" cxnId="{9D181667-03B9-4AA0-B159-A8A70B1BF598}">
      <dgm:prSet/>
      <dgm:spPr/>
      <dgm:t>
        <a:bodyPr/>
        <a:lstStyle/>
        <a:p>
          <a:endParaRPr lang="ru-RU"/>
        </a:p>
      </dgm:t>
    </dgm:pt>
    <dgm:pt modelId="{9E827A68-BCB2-40FC-8FEF-EC0827EE8701}" type="sibTrans" cxnId="{9D181667-03B9-4AA0-B159-A8A70B1BF598}">
      <dgm:prSet/>
      <dgm:spPr/>
      <dgm:t>
        <a:bodyPr/>
        <a:lstStyle/>
        <a:p>
          <a:endParaRPr lang="ru-RU"/>
        </a:p>
      </dgm:t>
    </dgm:pt>
    <dgm:pt modelId="{B40C8003-A31C-49C8-9D34-C48EBC75CD23}">
      <dgm:prSet phldrT="[Текст]" custT="1"/>
      <dgm:spPr/>
      <dgm:t>
        <a:bodyPr/>
        <a:lstStyle/>
        <a:p>
          <a:r>
            <a:rPr lang="ru-RU" sz="1600" dirty="0" smtClean="0"/>
            <a:t>2 место - </a:t>
          </a:r>
          <a:r>
            <a:rPr lang="ru-RU" sz="1800" b="1" dirty="0" smtClean="0"/>
            <a:t>общегосударственные вопросы – </a:t>
          </a:r>
          <a:r>
            <a:rPr lang="ru-RU" sz="1600" dirty="0" smtClean="0"/>
            <a:t>46724,5тыс. руб. (16 %)</a:t>
          </a:r>
          <a:endParaRPr lang="ru-RU" sz="1600" dirty="0"/>
        </a:p>
      </dgm:t>
    </dgm:pt>
    <dgm:pt modelId="{B1A7D1FD-F17E-4302-826A-21CDC63FA1E8}" type="parTrans" cxnId="{C7F5191E-F3E0-431C-A11F-A796973F1460}">
      <dgm:prSet/>
      <dgm:spPr/>
      <dgm:t>
        <a:bodyPr/>
        <a:lstStyle/>
        <a:p>
          <a:endParaRPr lang="ru-RU"/>
        </a:p>
      </dgm:t>
    </dgm:pt>
    <dgm:pt modelId="{F19D4B93-2145-4BC3-83FA-E3584D5893A5}" type="sibTrans" cxnId="{C7F5191E-F3E0-431C-A11F-A796973F1460}">
      <dgm:prSet/>
      <dgm:spPr/>
      <dgm:t>
        <a:bodyPr/>
        <a:lstStyle/>
        <a:p>
          <a:endParaRPr lang="ru-RU"/>
        </a:p>
      </dgm:t>
    </dgm:pt>
    <dgm:pt modelId="{788D5E2D-0706-4031-BBBA-7727499D282D}">
      <dgm:prSet phldrT="[Текст]" custT="1"/>
      <dgm:spPr/>
      <dgm:t>
        <a:bodyPr/>
        <a:lstStyle/>
        <a:p>
          <a:r>
            <a:rPr lang="ru-RU" sz="1600" dirty="0" smtClean="0"/>
            <a:t>3 место – </a:t>
          </a:r>
          <a:r>
            <a:rPr lang="ru-RU" sz="1600" b="1" dirty="0" smtClean="0"/>
            <a:t>национальная экономика </a:t>
          </a:r>
          <a:r>
            <a:rPr lang="ru-RU" sz="1600" dirty="0" smtClean="0"/>
            <a:t>– 22999,9 </a:t>
          </a:r>
          <a:r>
            <a:rPr lang="ru-RU" sz="1600" dirty="0" err="1" smtClean="0"/>
            <a:t>тыс.руб</a:t>
          </a:r>
          <a:r>
            <a:rPr lang="ru-RU" sz="1600" dirty="0" smtClean="0"/>
            <a:t>. </a:t>
          </a:r>
        </a:p>
        <a:p>
          <a:r>
            <a:rPr lang="ru-RU" sz="1600" dirty="0" smtClean="0"/>
            <a:t>(8%) </a:t>
          </a:r>
          <a:endParaRPr lang="ru-RU" sz="1600" dirty="0"/>
        </a:p>
      </dgm:t>
    </dgm:pt>
    <dgm:pt modelId="{3FBAFEB4-D40C-4B49-B674-47EBEAC96EAE}" type="parTrans" cxnId="{F2E58D7F-CE46-4ED9-B156-4D48D582FB24}">
      <dgm:prSet/>
      <dgm:spPr/>
      <dgm:t>
        <a:bodyPr/>
        <a:lstStyle/>
        <a:p>
          <a:endParaRPr lang="ru-RU"/>
        </a:p>
      </dgm:t>
    </dgm:pt>
    <dgm:pt modelId="{96846E63-5BD3-474E-9AEF-627010400CE3}" type="sibTrans" cxnId="{F2E58D7F-CE46-4ED9-B156-4D48D582FB24}">
      <dgm:prSet/>
      <dgm:spPr/>
      <dgm:t>
        <a:bodyPr/>
        <a:lstStyle/>
        <a:p>
          <a:endParaRPr lang="ru-RU"/>
        </a:p>
      </dgm:t>
    </dgm:pt>
    <dgm:pt modelId="{7096C51F-09F2-4951-B108-E99F147F1DCF}">
      <dgm:prSet custT="1"/>
      <dgm:spPr/>
      <dgm:t>
        <a:bodyPr/>
        <a:lstStyle/>
        <a:p>
          <a:r>
            <a:rPr lang="ru-RU" sz="1600" dirty="0" smtClean="0"/>
            <a:t>4 место –</a:t>
          </a:r>
          <a:r>
            <a:rPr lang="ru-RU" sz="1600" b="1" dirty="0" smtClean="0"/>
            <a:t>культура, кинематография – 19922,0</a:t>
          </a:r>
          <a:r>
            <a:rPr lang="ru-RU" sz="1600" dirty="0" smtClean="0"/>
            <a:t>тыс. руб.</a:t>
          </a:r>
        </a:p>
        <a:p>
          <a:r>
            <a:rPr lang="ru-RU" sz="1600" dirty="0" smtClean="0"/>
            <a:t> (7 %)</a:t>
          </a:r>
          <a:endParaRPr lang="ru-RU" sz="1600" dirty="0"/>
        </a:p>
      </dgm:t>
    </dgm:pt>
    <dgm:pt modelId="{AC0F6F45-FE02-4291-A7DD-BBA9483ACE75}" type="parTrans" cxnId="{97E324F1-C0D5-43CA-A108-D34BD1C0AB39}">
      <dgm:prSet/>
      <dgm:spPr/>
      <dgm:t>
        <a:bodyPr/>
        <a:lstStyle/>
        <a:p>
          <a:endParaRPr lang="ru-RU"/>
        </a:p>
      </dgm:t>
    </dgm:pt>
    <dgm:pt modelId="{F3B9BDCC-E018-48E7-8D01-FC5A97914CB6}" type="sibTrans" cxnId="{97E324F1-C0D5-43CA-A108-D34BD1C0AB39}">
      <dgm:prSet/>
      <dgm:spPr/>
      <dgm:t>
        <a:bodyPr/>
        <a:lstStyle/>
        <a:p>
          <a:endParaRPr lang="ru-RU"/>
        </a:p>
      </dgm:t>
    </dgm:pt>
    <dgm:pt modelId="{CBE00A36-8CEC-424B-9CE4-D82CF38020B7}">
      <dgm:prSet custT="1"/>
      <dgm:spPr/>
      <dgm:t>
        <a:bodyPr/>
        <a:lstStyle/>
        <a:p>
          <a:r>
            <a:rPr lang="ru-RU" sz="1600" dirty="0" smtClean="0"/>
            <a:t>5 место – </a:t>
          </a:r>
          <a:r>
            <a:rPr lang="ru-RU" sz="2000" b="1" dirty="0" smtClean="0"/>
            <a:t>социальная политика - </a:t>
          </a:r>
          <a:r>
            <a:rPr lang="ru-RU" sz="1600" dirty="0" smtClean="0"/>
            <a:t> 16422,6тыс.руб.</a:t>
          </a:r>
        </a:p>
        <a:p>
          <a:r>
            <a:rPr lang="ru-RU" sz="1600" dirty="0" smtClean="0"/>
            <a:t>(6%)</a:t>
          </a:r>
          <a:endParaRPr lang="ru-RU" sz="1600" dirty="0"/>
        </a:p>
      </dgm:t>
    </dgm:pt>
    <dgm:pt modelId="{D7559A3C-5984-4C5F-9B17-7B5FE9FAF6E8}" type="parTrans" cxnId="{1E181923-F606-4367-A0A3-9DF470D7B3C9}">
      <dgm:prSet/>
      <dgm:spPr/>
      <dgm:t>
        <a:bodyPr/>
        <a:lstStyle/>
        <a:p>
          <a:endParaRPr lang="ru-RU"/>
        </a:p>
      </dgm:t>
    </dgm:pt>
    <dgm:pt modelId="{D5DC2A36-0FCB-4A94-B3C8-9A940DCD85D0}" type="sibTrans" cxnId="{1E181923-F606-4367-A0A3-9DF470D7B3C9}">
      <dgm:prSet/>
      <dgm:spPr/>
      <dgm:t>
        <a:bodyPr/>
        <a:lstStyle/>
        <a:p>
          <a:endParaRPr lang="ru-RU"/>
        </a:p>
      </dgm:t>
    </dgm:pt>
    <dgm:pt modelId="{3151443B-7265-4F89-957C-5878D94D3C22}" type="pres">
      <dgm:prSet presAssocID="{82C1A2F7-7505-43F9-BB8E-F6DFA497E5F0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5024089-D314-4A9A-82E0-2C423EFE513E}" type="pres">
      <dgm:prSet presAssocID="{C870A8AD-F322-4B9F-BB91-D3603DC679C4}" presName="circle1" presStyleLbl="node1" presStyleIdx="0" presStyleCnt="5"/>
      <dgm:spPr/>
    </dgm:pt>
    <dgm:pt modelId="{CA507080-8A94-4884-85F7-B724CFB10F2F}" type="pres">
      <dgm:prSet presAssocID="{C870A8AD-F322-4B9F-BB91-D3603DC679C4}" presName="space" presStyleCnt="0"/>
      <dgm:spPr/>
    </dgm:pt>
    <dgm:pt modelId="{13CB4380-2A2B-44E8-A3D2-40AD02D02B6A}" type="pres">
      <dgm:prSet presAssocID="{C870A8AD-F322-4B9F-BB91-D3603DC679C4}" presName="rect1" presStyleLbl="alignAcc1" presStyleIdx="0" presStyleCnt="5"/>
      <dgm:spPr/>
      <dgm:t>
        <a:bodyPr/>
        <a:lstStyle/>
        <a:p>
          <a:endParaRPr lang="ru-RU"/>
        </a:p>
      </dgm:t>
    </dgm:pt>
    <dgm:pt modelId="{F4CB92C5-B030-48ED-8CFA-FC1FAFC0A020}" type="pres">
      <dgm:prSet presAssocID="{B40C8003-A31C-49C8-9D34-C48EBC75CD23}" presName="vertSpace2" presStyleLbl="node1" presStyleIdx="0" presStyleCnt="5"/>
      <dgm:spPr/>
    </dgm:pt>
    <dgm:pt modelId="{B65B730C-4495-4D1A-BCAD-39C201D0061C}" type="pres">
      <dgm:prSet presAssocID="{B40C8003-A31C-49C8-9D34-C48EBC75CD23}" presName="circle2" presStyleLbl="node1" presStyleIdx="1" presStyleCnt="5"/>
      <dgm:spPr/>
    </dgm:pt>
    <dgm:pt modelId="{63A25BA7-1BDB-423A-AD38-14977014D577}" type="pres">
      <dgm:prSet presAssocID="{B40C8003-A31C-49C8-9D34-C48EBC75CD23}" presName="rect2" presStyleLbl="alignAcc1" presStyleIdx="1" presStyleCnt="5"/>
      <dgm:spPr/>
      <dgm:t>
        <a:bodyPr/>
        <a:lstStyle/>
        <a:p>
          <a:endParaRPr lang="ru-RU"/>
        </a:p>
      </dgm:t>
    </dgm:pt>
    <dgm:pt modelId="{47B4A0C0-95CE-40BC-891D-9D334C3C40AF}" type="pres">
      <dgm:prSet presAssocID="{788D5E2D-0706-4031-BBBA-7727499D282D}" presName="vertSpace3" presStyleLbl="node1" presStyleIdx="1" presStyleCnt="5"/>
      <dgm:spPr/>
    </dgm:pt>
    <dgm:pt modelId="{19FD3D09-BC8C-410F-A2CB-9D5E42233E73}" type="pres">
      <dgm:prSet presAssocID="{788D5E2D-0706-4031-BBBA-7727499D282D}" presName="circle3" presStyleLbl="node1" presStyleIdx="2" presStyleCnt="5"/>
      <dgm:spPr/>
    </dgm:pt>
    <dgm:pt modelId="{F69A170E-37B7-47CE-BBC2-4A5AFA2A48CA}" type="pres">
      <dgm:prSet presAssocID="{788D5E2D-0706-4031-BBBA-7727499D282D}" presName="rect3" presStyleLbl="alignAcc1" presStyleIdx="2" presStyleCnt="5"/>
      <dgm:spPr/>
      <dgm:t>
        <a:bodyPr/>
        <a:lstStyle/>
        <a:p>
          <a:endParaRPr lang="ru-RU"/>
        </a:p>
      </dgm:t>
    </dgm:pt>
    <dgm:pt modelId="{F85BB071-A3B5-4937-A12B-9E4AC4C0FFA9}" type="pres">
      <dgm:prSet presAssocID="{7096C51F-09F2-4951-B108-E99F147F1DCF}" presName="vertSpace4" presStyleLbl="node1" presStyleIdx="2" presStyleCnt="5"/>
      <dgm:spPr/>
    </dgm:pt>
    <dgm:pt modelId="{2ED18418-C9A8-46E5-BBA1-8E1AF8B6D3EF}" type="pres">
      <dgm:prSet presAssocID="{7096C51F-09F2-4951-B108-E99F147F1DCF}" presName="circle4" presStyleLbl="node1" presStyleIdx="3" presStyleCnt="5"/>
      <dgm:spPr/>
    </dgm:pt>
    <dgm:pt modelId="{EE6564C3-F602-4B44-BBCC-76D37A737F9B}" type="pres">
      <dgm:prSet presAssocID="{7096C51F-09F2-4951-B108-E99F147F1DCF}" presName="rect4" presStyleLbl="alignAcc1" presStyleIdx="3" presStyleCnt="5"/>
      <dgm:spPr/>
      <dgm:t>
        <a:bodyPr/>
        <a:lstStyle/>
        <a:p>
          <a:endParaRPr lang="ru-RU"/>
        </a:p>
      </dgm:t>
    </dgm:pt>
    <dgm:pt modelId="{AC1CF8B4-D5E9-45A9-B65A-6B3D1FB3CB3E}" type="pres">
      <dgm:prSet presAssocID="{CBE00A36-8CEC-424B-9CE4-D82CF38020B7}" presName="vertSpace5" presStyleLbl="node1" presStyleIdx="3" presStyleCnt="5"/>
      <dgm:spPr/>
    </dgm:pt>
    <dgm:pt modelId="{1DB279E7-9370-4C4C-ABD9-8081261ADEE0}" type="pres">
      <dgm:prSet presAssocID="{CBE00A36-8CEC-424B-9CE4-D82CF38020B7}" presName="circle5" presStyleLbl="node1" presStyleIdx="4" presStyleCnt="5"/>
      <dgm:spPr/>
    </dgm:pt>
    <dgm:pt modelId="{0E6BC475-6F2F-42BA-AC78-FEBE20E96697}" type="pres">
      <dgm:prSet presAssocID="{CBE00A36-8CEC-424B-9CE4-D82CF38020B7}" presName="rect5" presStyleLbl="alignAcc1" presStyleIdx="4" presStyleCnt="5"/>
      <dgm:spPr/>
      <dgm:t>
        <a:bodyPr/>
        <a:lstStyle/>
        <a:p>
          <a:endParaRPr lang="ru-RU"/>
        </a:p>
      </dgm:t>
    </dgm:pt>
    <dgm:pt modelId="{289C8538-BB98-48C2-9C6A-4E3491177CE5}" type="pres">
      <dgm:prSet presAssocID="{C870A8AD-F322-4B9F-BB91-D3603DC679C4}" presName="rect1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93C28A-1680-4AC1-B97A-1AB497493448}" type="pres">
      <dgm:prSet presAssocID="{B40C8003-A31C-49C8-9D34-C48EBC75CD23}" presName="rect2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BE0F00-816D-4C47-8A52-81EA01912F4D}" type="pres">
      <dgm:prSet presAssocID="{788D5E2D-0706-4031-BBBA-7727499D282D}" presName="rect3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22E1E4-9B0B-4920-A8E3-5E206F2C3CA8}" type="pres">
      <dgm:prSet presAssocID="{7096C51F-09F2-4951-B108-E99F147F1DCF}" presName="rect4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1C0732-666B-4AAF-84C6-7957CA5DF1FA}" type="pres">
      <dgm:prSet presAssocID="{CBE00A36-8CEC-424B-9CE4-D82CF38020B7}" presName="rect5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40F00BE-8099-4E98-9C63-E503EBC9104E}" type="presOf" srcId="{7096C51F-09F2-4951-B108-E99F147F1DCF}" destId="{8722E1E4-9B0B-4920-A8E3-5E206F2C3CA8}" srcOrd="1" destOrd="0" presId="urn:microsoft.com/office/officeart/2005/8/layout/target3"/>
    <dgm:cxn modelId="{844D0C34-6F3B-4E16-A9EF-79D493C84A13}" type="presOf" srcId="{82C1A2F7-7505-43F9-BB8E-F6DFA497E5F0}" destId="{3151443B-7265-4F89-957C-5878D94D3C22}" srcOrd="0" destOrd="0" presId="urn:microsoft.com/office/officeart/2005/8/layout/target3"/>
    <dgm:cxn modelId="{6A9D9437-493F-464A-8F1F-1A1D8C95BEFE}" type="presOf" srcId="{CBE00A36-8CEC-424B-9CE4-D82CF38020B7}" destId="{0E6BC475-6F2F-42BA-AC78-FEBE20E96697}" srcOrd="0" destOrd="0" presId="urn:microsoft.com/office/officeart/2005/8/layout/target3"/>
    <dgm:cxn modelId="{C7F5191E-F3E0-431C-A11F-A796973F1460}" srcId="{82C1A2F7-7505-43F9-BB8E-F6DFA497E5F0}" destId="{B40C8003-A31C-49C8-9D34-C48EBC75CD23}" srcOrd="1" destOrd="0" parTransId="{B1A7D1FD-F17E-4302-826A-21CDC63FA1E8}" sibTransId="{F19D4B93-2145-4BC3-83FA-E3584D5893A5}"/>
    <dgm:cxn modelId="{1E181923-F606-4367-A0A3-9DF470D7B3C9}" srcId="{82C1A2F7-7505-43F9-BB8E-F6DFA497E5F0}" destId="{CBE00A36-8CEC-424B-9CE4-D82CF38020B7}" srcOrd="4" destOrd="0" parTransId="{D7559A3C-5984-4C5F-9B17-7B5FE9FAF6E8}" sibTransId="{D5DC2A36-0FCB-4A94-B3C8-9A940DCD85D0}"/>
    <dgm:cxn modelId="{0B087B67-DD52-4280-B347-523430E0C516}" type="presOf" srcId="{B40C8003-A31C-49C8-9D34-C48EBC75CD23}" destId="{BD93C28A-1680-4AC1-B97A-1AB497493448}" srcOrd="1" destOrd="0" presId="urn:microsoft.com/office/officeart/2005/8/layout/target3"/>
    <dgm:cxn modelId="{9D181667-03B9-4AA0-B159-A8A70B1BF598}" srcId="{82C1A2F7-7505-43F9-BB8E-F6DFA497E5F0}" destId="{C870A8AD-F322-4B9F-BB91-D3603DC679C4}" srcOrd="0" destOrd="0" parTransId="{E9CD8FEF-9551-4C85-B08C-59119A0FC976}" sibTransId="{9E827A68-BCB2-40FC-8FEF-EC0827EE8701}"/>
    <dgm:cxn modelId="{D759D126-A69A-487F-A23E-AD2999E7F927}" type="presOf" srcId="{CBE00A36-8CEC-424B-9CE4-D82CF38020B7}" destId="{541C0732-666B-4AAF-84C6-7957CA5DF1FA}" srcOrd="1" destOrd="0" presId="urn:microsoft.com/office/officeart/2005/8/layout/target3"/>
    <dgm:cxn modelId="{6B35E8B7-C7CD-41DA-AB16-597294F49AD7}" type="presOf" srcId="{B40C8003-A31C-49C8-9D34-C48EBC75CD23}" destId="{63A25BA7-1BDB-423A-AD38-14977014D577}" srcOrd="0" destOrd="0" presId="urn:microsoft.com/office/officeart/2005/8/layout/target3"/>
    <dgm:cxn modelId="{25900D72-1AC7-4B21-8E01-EA8D59F482BB}" type="presOf" srcId="{788D5E2D-0706-4031-BBBA-7727499D282D}" destId="{13BE0F00-816D-4C47-8A52-81EA01912F4D}" srcOrd="1" destOrd="0" presId="urn:microsoft.com/office/officeart/2005/8/layout/target3"/>
    <dgm:cxn modelId="{B40ABB7B-5343-42D0-91C4-D186B700AC8B}" type="presOf" srcId="{7096C51F-09F2-4951-B108-E99F147F1DCF}" destId="{EE6564C3-F602-4B44-BBCC-76D37A737F9B}" srcOrd="0" destOrd="0" presId="urn:microsoft.com/office/officeart/2005/8/layout/target3"/>
    <dgm:cxn modelId="{94F534A2-8C28-4B9B-A279-93930374B199}" type="presOf" srcId="{C870A8AD-F322-4B9F-BB91-D3603DC679C4}" destId="{13CB4380-2A2B-44E8-A3D2-40AD02D02B6A}" srcOrd="0" destOrd="0" presId="urn:microsoft.com/office/officeart/2005/8/layout/target3"/>
    <dgm:cxn modelId="{B516BB54-9E95-462C-86BD-142A43CEEBCB}" type="presOf" srcId="{C870A8AD-F322-4B9F-BB91-D3603DC679C4}" destId="{289C8538-BB98-48C2-9C6A-4E3491177CE5}" srcOrd="1" destOrd="0" presId="urn:microsoft.com/office/officeart/2005/8/layout/target3"/>
    <dgm:cxn modelId="{F2E58D7F-CE46-4ED9-B156-4D48D582FB24}" srcId="{82C1A2F7-7505-43F9-BB8E-F6DFA497E5F0}" destId="{788D5E2D-0706-4031-BBBA-7727499D282D}" srcOrd="2" destOrd="0" parTransId="{3FBAFEB4-D40C-4B49-B674-47EBEAC96EAE}" sibTransId="{96846E63-5BD3-474E-9AEF-627010400CE3}"/>
    <dgm:cxn modelId="{EB7CFC76-FF17-4956-84EB-230911E7CEC1}" type="presOf" srcId="{788D5E2D-0706-4031-BBBA-7727499D282D}" destId="{F69A170E-37B7-47CE-BBC2-4A5AFA2A48CA}" srcOrd="0" destOrd="0" presId="urn:microsoft.com/office/officeart/2005/8/layout/target3"/>
    <dgm:cxn modelId="{97E324F1-C0D5-43CA-A108-D34BD1C0AB39}" srcId="{82C1A2F7-7505-43F9-BB8E-F6DFA497E5F0}" destId="{7096C51F-09F2-4951-B108-E99F147F1DCF}" srcOrd="3" destOrd="0" parTransId="{AC0F6F45-FE02-4291-A7DD-BBA9483ACE75}" sibTransId="{F3B9BDCC-E018-48E7-8D01-FC5A97914CB6}"/>
    <dgm:cxn modelId="{5910C715-2331-449E-A518-3FDD8CE6BA8D}" type="presParOf" srcId="{3151443B-7265-4F89-957C-5878D94D3C22}" destId="{C5024089-D314-4A9A-82E0-2C423EFE513E}" srcOrd="0" destOrd="0" presId="urn:microsoft.com/office/officeart/2005/8/layout/target3"/>
    <dgm:cxn modelId="{B3242031-F9CD-48E2-9A2F-6378B39F9723}" type="presParOf" srcId="{3151443B-7265-4F89-957C-5878D94D3C22}" destId="{CA507080-8A94-4884-85F7-B724CFB10F2F}" srcOrd="1" destOrd="0" presId="urn:microsoft.com/office/officeart/2005/8/layout/target3"/>
    <dgm:cxn modelId="{EFC68669-F482-4E7B-919C-E85F224A376A}" type="presParOf" srcId="{3151443B-7265-4F89-957C-5878D94D3C22}" destId="{13CB4380-2A2B-44E8-A3D2-40AD02D02B6A}" srcOrd="2" destOrd="0" presId="urn:microsoft.com/office/officeart/2005/8/layout/target3"/>
    <dgm:cxn modelId="{7DB5F5A2-29AE-4E2F-A592-E90251AE426D}" type="presParOf" srcId="{3151443B-7265-4F89-957C-5878D94D3C22}" destId="{F4CB92C5-B030-48ED-8CFA-FC1FAFC0A020}" srcOrd="3" destOrd="0" presId="urn:microsoft.com/office/officeart/2005/8/layout/target3"/>
    <dgm:cxn modelId="{F74E5091-9F2E-41EC-A879-CC4449566733}" type="presParOf" srcId="{3151443B-7265-4F89-957C-5878D94D3C22}" destId="{B65B730C-4495-4D1A-BCAD-39C201D0061C}" srcOrd="4" destOrd="0" presId="urn:microsoft.com/office/officeart/2005/8/layout/target3"/>
    <dgm:cxn modelId="{A447E3C2-0349-4717-BBDC-BFFB74707D0D}" type="presParOf" srcId="{3151443B-7265-4F89-957C-5878D94D3C22}" destId="{63A25BA7-1BDB-423A-AD38-14977014D577}" srcOrd="5" destOrd="0" presId="urn:microsoft.com/office/officeart/2005/8/layout/target3"/>
    <dgm:cxn modelId="{CAEAA92F-0C1A-4F61-A045-F8F7E2B7B783}" type="presParOf" srcId="{3151443B-7265-4F89-957C-5878D94D3C22}" destId="{47B4A0C0-95CE-40BC-891D-9D334C3C40AF}" srcOrd="6" destOrd="0" presId="urn:microsoft.com/office/officeart/2005/8/layout/target3"/>
    <dgm:cxn modelId="{8C0E751E-923D-43C3-8E02-FFA372CF8A89}" type="presParOf" srcId="{3151443B-7265-4F89-957C-5878D94D3C22}" destId="{19FD3D09-BC8C-410F-A2CB-9D5E42233E73}" srcOrd="7" destOrd="0" presId="urn:microsoft.com/office/officeart/2005/8/layout/target3"/>
    <dgm:cxn modelId="{4E881935-787D-46A5-B0CA-E9309A2C5969}" type="presParOf" srcId="{3151443B-7265-4F89-957C-5878D94D3C22}" destId="{F69A170E-37B7-47CE-BBC2-4A5AFA2A48CA}" srcOrd="8" destOrd="0" presId="urn:microsoft.com/office/officeart/2005/8/layout/target3"/>
    <dgm:cxn modelId="{CADDA9ED-CB25-4449-ACCA-B1D3BED0EB10}" type="presParOf" srcId="{3151443B-7265-4F89-957C-5878D94D3C22}" destId="{F85BB071-A3B5-4937-A12B-9E4AC4C0FFA9}" srcOrd="9" destOrd="0" presId="urn:microsoft.com/office/officeart/2005/8/layout/target3"/>
    <dgm:cxn modelId="{CDA4C174-60C4-4C41-A28E-BCA1DE3081AA}" type="presParOf" srcId="{3151443B-7265-4F89-957C-5878D94D3C22}" destId="{2ED18418-C9A8-46E5-BBA1-8E1AF8B6D3EF}" srcOrd="10" destOrd="0" presId="urn:microsoft.com/office/officeart/2005/8/layout/target3"/>
    <dgm:cxn modelId="{4BF259E3-75C4-4725-8386-7E8E0E92A478}" type="presParOf" srcId="{3151443B-7265-4F89-957C-5878D94D3C22}" destId="{EE6564C3-F602-4B44-BBCC-76D37A737F9B}" srcOrd="11" destOrd="0" presId="urn:microsoft.com/office/officeart/2005/8/layout/target3"/>
    <dgm:cxn modelId="{AFADC5D9-B8AD-4A0E-93AE-48E140DB0F59}" type="presParOf" srcId="{3151443B-7265-4F89-957C-5878D94D3C22}" destId="{AC1CF8B4-D5E9-45A9-B65A-6B3D1FB3CB3E}" srcOrd="12" destOrd="0" presId="urn:microsoft.com/office/officeart/2005/8/layout/target3"/>
    <dgm:cxn modelId="{DBD339B6-551C-484F-906A-7E513EBCCFFC}" type="presParOf" srcId="{3151443B-7265-4F89-957C-5878D94D3C22}" destId="{1DB279E7-9370-4C4C-ABD9-8081261ADEE0}" srcOrd="13" destOrd="0" presId="urn:microsoft.com/office/officeart/2005/8/layout/target3"/>
    <dgm:cxn modelId="{E5E20F5E-838B-4DDE-AC30-F468975D9A5C}" type="presParOf" srcId="{3151443B-7265-4F89-957C-5878D94D3C22}" destId="{0E6BC475-6F2F-42BA-AC78-FEBE20E96697}" srcOrd="14" destOrd="0" presId="urn:microsoft.com/office/officeart/2005/8/layout/target3"/>
    <dgm:cxn modelId="{20809190-AFE8-461A-874C-851E7A971E94}" type="presParOf" srcId="{3151443B-7265-4F89-957C-5878D94D3C22}" destId="{289C8538-BB98-48C2-9C6A-4E3491177CE5}" srcOrd="15" destOrd="0" presId="urn:microsoft.com/office/officeart/2005/8/layout/target3"/>
    <dgm:cxn modelId="{7C4FAF6A-A00B-4518-AD75-AFA17FD50194}" type="presParOf" srcId="{3151443B-7265-4F89-957C-5878D94D3C22}" destId="{BD93C28A-1680-4AC1-B97A-1AB497493448}" srcOrd="16" destOrd="0" presId="urn:microsoft.com/office/officeart/2005/8/layout/target3"/>
    <dgm:cxn modelId="{98AFCC9E-6E50-4CCC-8A9F-C6878F757FE1}" type="presParOf" srcId="{3151443B-7265-4F89-957C-5878D94D3C22}" destId="{13BE0F00-816D-4C47-8A52-81EA01912F4D}" srcOrd="17" destOrd="0" presId="urn:microsoft.com/office/officeart/2005/8/layout/target3"/>
    <dgm:cxn modelId="{1457FC7A-ADD5-4F0E-9136-E66ACB03C077}" type="presParOf" srcId="{3151443B-7265-4F89-957C-5878D94D3C22}" destId="{8722E1E4-9B0B-4920-A8E3-5E206F2C3CA8}" srcOrd="18" destOrd="0" presId="urn:microsoft.com/office/officeart/2005/8/layout/target3"/>
    <dgm:cxn modelId="{848DC21A-A24E-435D-BBCD-8BD3D4B9E9B3}" type="presParOf" srcId="{3151443B-7265-4F89-957C-5878D94D3C22}" destId="{541C0732-666B-4AAF-84C6-7957CA5DF1FA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E9A24E4-EE06-49E7-BEA9-AE29697F2F48}" type="doc">
      <dgm:prSet loTypeId="urn:microsoft.com/office/officeart/2005/8/layout/venn1" loCatId="relationship" qsTypeId="urn:microsoft.com/office/officeart/2005/8/quickstyle/3d4" qsCatId="3D" csTypeId="urn:microsoft.com/office/officeart/2005/8/colors/colorful2" csCatId="colorful" phldr="1"/>
      <dgm:spPr/>
    </dgm:pt>
    <dgm:pt modelId="{42136C1F-5E67-44AA-86E6-0B6D7DDF3EB9}">
      <dgm:prSet phldrT="[Текст]" custT="1"/>
      <dgm:spPr/>
      <dgm:t>
        <a:bodyPr/>
        <a:lstStyle/>
        <a:p>
          <a:r>
            <a:rPr lang="ru-RU" sz="1200" dirty="0" smtClean="0"/>
            <a:t>Цель: Создание благоприятных условий для сохранения  и развития  культуры</a:t>
          </a:r>
          <a:endParaRPr lang="ru-RU" sz="1200" dirty="0"/>
        </a:p>
      </dgm:t>
    </dgm:pt>
    <dgm:pt modelId="{578CCCA1-5D1B-4C0C-9CFD-D81EAC24EE8E}" type="parTrans" cxnId="{662B181F-2A3E-4310-BDB3-0C3DB4CA24CE}">
      <dgm:prSet/>
      <dgm:spPr/>
      <dgm:t>
        <a:bodyPr/>
        <a:lstStyle/>
        <a:p>
          <a:endParaRPr lang="ru-RU"/>
        </a:p>
      </dgm:t>
    </dgm:pt>
    <dgm:pt modelId="{82AE50EE-2DED-4933-BBF9-5EC1DB58E49F}" type="sibTrans" cxnId="{662B181F-2A3E-4310-BDB3-0C3DB4CA24CE}">
      <dgm:prSet/>
      <dgm:spPr/>
      <dgm:t>
        <a:bodyPr/>
        <a:lstStyle/>
        <a:p>
          <a:endParaRPr lang="ru-RU"/>
        </a:p>
      </dgm:t>
    </dgm:pt>
    <dgm:pt modelId="{C80D0721-C28B-4F1F-B6CB-BB7CBF96D48F}">
      <dgm:prSet phldrT="[Текст]" custT="1"/>
      <dgm:spPr/>
      <dgm:t>
        <a:bodyPr/>
        <a:lstStyle/>
        <a:p>
          <a:r>
            <a:rPr lang="ru-RU" sz="1200" dirty="0" smtClean="0"/>
            <a:t>Задачи: Сохранение и развитие музейного дела, кинематографии, развитие дополнительного образования детей</a:t>
          </a:r>
          <a:endParaRPr lang="ru-RU" sz="1200" dirty="0"/>
        </a:p>
      </dgm:t>
    </dgm:pt>
    <dgm:pt modelId="{4A71DFC0-AFE2-493D-80A3-0FED2705F3B1}" type="parTrans" cxnId="{9F41E43D-3C38-44B2-B942-E29493BFD5A1}">
      <dgm:prSet/>
      <dgm:spPr/>
      <dgm:t>
        <a:bodyPr/>
        <a:lstStyle/>
        <a:p>
          <a:endParaRPr lang="ru-RU"/>
        </a:p>
      </dgm:t>
    </dgm:pt>
    <dgm:pt modelId="{E68DE849-CB19-48CF-BC5E-4AF75856DA65}" type="sibTrans" cxnId="{9F41E43D-3C38-44B2-B942-E29493BFD5A1}">
      <dgm:prSet/>
      <dgm:spPr/>
      <dgm:t>
        <a:bodyPr/>
        <a:lstStyle/>
        <a:p>
          <a:endParaRPr lang="ru-RU"/>
        </a:p>
      </dgm:t>
    </dgm:pt>
    <dgm:pt modelId="{813B4ED6-EBA2-447D-A695-1CF6D0FF3BA3}">
      <dgm:prSet phldrT="[Текст]" custT="1"/>
      <dgm:spPr/>
      <dgm:t>
        <a:bodyPr/>
        <a:lstStyle/>
        <a:p>
          <a:r>
            <a:rPr lang="ru-RU" sz="1200" dirty="0" smtClean="0"/>
            <a:t>Задачи: Сохранение культурного наследия,  развитие библиотечного обслуживания</a:t>
          </a:r>
          <a:endParaRPr lang="ru-RU" sz="1200" dirty="0"/>
        </a:p>
      </dgm:t>
    </dgm:pt>
    <dgm:pt modelId="{D0D98F86-1635-42E4-9411-B5278F22030C}" type="parTrans" cxnId="{8206530C-2F0E-4285-B58E-8336D3220D43}">
      <dgm:prSet/>
      <dgm:spPr/>
      <dgm:t>
        <a:bodyPr/>
        <a:lstStyle/>
        <a:p>
          <a:endParaRPr lang="ru-RU"/>
        </a:p>
      </dgm:t>
    </dgm:pt>
    <dgm:pt modelId="{71A08144-DEF1-40AC-851F-F76802A1D16B}" type="sibTrans" cxnId="{8206530C-2F0E-4285-B58E-8336D3220D43}">
      <dgm:prSet/>
      <dgm:spPr/>
      <dgm:t>
        <a:bodyPr/>
        <a:lstStyle/>
        <a:p>
          <a:endParaRPr lang="ru-RU"/>
        </a:p>
      </dgm:t>
    </dgm:pt>
    <dgm:pt modelId="{978E8AB6-A7E8-40BD-B211-4D52A9EF348F}" type="pres">
      <dgm:prSet presAssocID="{FE9A24E4-EE06-49E7-BEA9-AE29697F2F48}" presName="compositeShape" presStyleCnt="0">
        <dgm:presLayoutVars>
          <dgm:chMax val="7"/>
          <dgm:dir/>
          <dgm:resizeHandles val="exact"/>
        </dgm:presLayoutVars>
      </dgm:prSet>
      <dgm:spPr/>
    </dgm:pt>
    <dgm:pt modelId="{E76A9179-EE39-4F9C-B15A-4388083BA301}" type="pres">
      <dgm:prSet presAssocID="{42136C1F-5E67-44AA-86E6-0B6D7DDF3EB9}" presName="circ1" presStyleLbl="vennNode1" presStyleIdx="0" presStyleCnt="3" custScaleX="360003" custScaleY="100822"/>
      <dgm:spPr/>
      <dgm:t>
        <a:bodyPr/>
        <a:lstStyle/>
        <a:p>
          <a:endParaRPr lang="ru-RU"/>
        </a:p>
      </dgm:t>
    </dgm:pt>
    <dgm:pt modelId="{079D30B4-7E7F-43A5-BC05-432597C7A451}" type="pres">
      <dgm:prSet presAssocID="{42136C1F-5E67-44AA-86E6-0B6D7DDF3EB9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572E8A-018C-4623-8F88-2DA7FA19F0A0}" type="pres">
      <dgm:prSet presAssocID="{C80D0721-C28B-4F1F-B6CB-BB7CBF96D48F}" presName="circ2" presStyleLbl="vennNode1" presStyleIdx="1" presStyleCnt="3" custScaleX="413943" custLinFactX="95156" custLinFactNeighborX="100000" custLinFactNeighborY="1755"/>
      <dgm:spPr/>
      <dgm:t>
        <a:bodyPr/>
        <a:lstStyle/>
        <a:p>
          <a:endParaRPr lang="ru-RU"/>
        </a:p>
      </dgm:t>
    </dgm:pt>
    <dgm:pt modelId="{DF71B37D-56A3-40D7-A989-B89EFC3BF6D9}" type="pres">
      <dgm:prSet presAssocID="{C80D0721-C28B-4F1F-B6CB-BB7CBF96D48F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D1D5E7-A1D4-4484-B224-82F6EE009572}" type="pres">
      <dgm:prSet presAssocID="{813B4ED6-EBA2-447D-A695-1CF6D0FF3BA3}" presName="circ3" presStyleLbl="vennNode1" presStyleIdx="2" presStyleCnt="3" custScaleX="415568" custLinFactX="-30935" custLinFactNeighborX="-100000" custLinFactNeighborY="1772"/>
      <dgm:spPr/>
      <dgm:t>
        <a:bodyPr/>
        <a:lstStyle/>
        <a:p>
          <a:endParaRPr lang="ru-RU"/>
        </a:p>
      </dgm:t>
    </dgm:pt>
    <dgm:pt modelId="{16648E16-53F3-4FC0-A463-8F320FFB05DD}" type="pres">
      <dgm:prSet presAssocID="{813B4ED6-EBA2-447D-A695-1CF6D0FF3BA3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9C31B95-D3CE-4291-B7DB-3B3AEEB7C3A9}" type="presOf" srcId="{42136C1F-5E67-44AA-86E6-0B6D7DDF3EB9}" destId="{E76A9179-EE39-4F9C-B15A-4388083BA301}" srcOrd="0" destOrd="0" presId="urn:microsoft.com/office/officeart/2005/8/layout/venn1"/>
    <dgm:cxn modelId="{D8EF0C40-2800-4F1B-8605-26D0DCAF3075}" type="presOf" srcId="{813B4ED6-EBA2-447D-A695-1CF6D0FF3BA3}" destId="{16648E16-53F3-4FC0-A463-8F320FFB05DD}" srcOrd="1" destOrd="0" presId="urn:microsoft.com/office/officeart/2005/8/layout/venn1"/>
    <dgm:cxn modelId="{C77FB483-3A07-43A8-BA88-A391B9C361FD}" type="presOf" srcId="{42136C1F-5E67-44AA-86E6-0B6D7DDF3EB9}" destId="{079D30B4-7E7F-43A5-BC05-432597C7A451}" srcOrd="1" destOrd="0" presId="urn:microsoft.com/office/officeart/2005/8/layout/venn1"/>
    <dgm:cxn modelId="{561EBEAB-93BE-49FD-A940-C2093E28C257}" type="presOf" srcId="{C80D0721-C28B-4F1F-B6CB-BB7CBF96D48F}" destId="{1E572E8A-018C-4623-8F88-2DA7FA19F0A0}" srcOrd="0" destOrd="0" presId="urn:microsoft.com/office/officeart/2005/8/layout/venn1"/>
    <dgm:cxn modelId="{662B181F-2A3E-4310-BDB3-0C3DB4CA24CE}" srcId="{FE9A24E4-EE06-49E7-BEA9-AE29697F2F48}" destId="{42136C1F-5E67-44AA-86E6-0B6D7DDF3EB9}" srcOrd="0" destOrd="0" parTransId="{578CCCA1-5D1B-4C0C-9CFD-D81EAC24EE8E}" sibTransId="{82AE50EE-2DED-4933-BBF9-5EC1DB58E49F}"/>
    <dgm:cxn modelId="{85D951C0-F636-4343-8D7A-880A22523F14}" type="presOf" srcId="{813B4ED6-EBA2-447D-A695-1CF6D0FF3BA3}" destId="{A1D1D5E7-A1D4-4484-B224-82F6EE009572}" srcOrd="0" destOrd="0" presId="urn:microsoft.com/office/officeart/2005/8/layout/venn1"/>
    <dgm:cxn modelId="{9F41E43D-3C38-44B2-B942-E29493BFD5A1}" srcId="{FE9A24E4-EE06-49E7-BEA9-AE29697F2F48}" destId="{C80D0721-C28B-4F1F-B6CB-BB7CBF96D48F}" srcOrd="1" destOrd="0" parTransId="{4A71DFC0-AFE2-493D-80A3-0FED2705F3B1}" sibTransId="{E68DE849-CB19-48CF-BC5E-4AF75856DA65}"/>
    <dgm:cxn modelId="{607E6E6B-1F50-4853-A63D-E04BC12ADB56}" type="presOf" srcId="{FE9A24E4-EE06-49E7-BEA9-AE29697F2F48}" destId="{978E8AB6-A7E8-40BD-B211-4D52A9EF348F}" srcOrd="0" destOrd="0" presId="urn:microsoft.com/office/officeart/2005/8/layout/venn1"/>
    <dgm:cxn modelId="{42FDAB47-9B63-4622-910A-0552BC93D3B2}" type="presOf" srcId="{C80D0721-C28B-4F1F-B6CB-BB7CBF96D48F}" destId="{DF71B37D-56A3-40D7-A989-B89EFC3BF6D9}" srcOrd="1" destOrd="0" presId="urn:microsoft.com/office/officeart/2005/8/layout/venn1"/>
    <dgm:cxn modelId="{8206530C-2F0E-4285-B58E-8336D3220D43}" srcId="{FE9A24E4-EE06-49E7-BEA9-AE29697F2F48}" destId="{813B4ED6-EBA2-447D-A695-1CF6D0FF3BA3}" srcOrd="2" destOrd="0" parTransId="{D0D98F86-1635-42E4-9411-B5278F22030C}" sibTransId="{71A08144-DEF1-40AC-851F-F76802A1D16B}"/>
    <dgm:cxn modelId="{F9670E12-6C9C-4F9E-8336-5CF46DF23791}" type="presParOf" srcId="{978E8AB6-A7E8-40BD-B211-4D52A9EF348F}" destId="{E76A9179-EE39-4F9C-B15A-4388083BA301}" srcOrd="0" destOrd="0" presId="urn:microsoft.com/office/officeart/2005/8/layout/venn1"/>
    <dgm:cxn modelId="{43F6D9B3-77BE-4F22-BD7C-D8A73CF22E1F}" type="presParOf" srcId="{978E8AB6-A7E8-40BD-B211-4D52A9EF348F}" destId="{079D30B4-7E7F-43A5-BC05-432597C7A451}" srcOrd="1" destOrd="0" presId="urn:microsoft.com/office/officeart/2005/8/layout/venn1"/>
    <dgm:cxn modelId="{06692D24-FFF3-456B-9124-B9AD58F72188}" type="presParOf" srcId="{978E8AB6-A7E8-40BD-B211-4D52A9EF348F}" destId="{1E572E8A-018C-4623-8F88-2DA7FA19F0A0}" srcOrd="2" destOrd="0" presId="urn:microsoft.com/office/officeart/2005/8/layout/venn1"/>
    <dgm:cxn modelId="{56134FF9-6E2C-4FA4-87FA-D24705E25589}" type="presParOf" srcId="{978E8AB6-A7E8-40BD-B211-4D52A9EF348F}" destId="{DF71B37D-56A3-40D7-A989-B89EFC3BF6D9}" srcOrd="3" destOrd="0" presId="urn:microsoft.com/office/officeart/2005/8/layout/venn1"/>
    <dgm:cxn modelId="{72C198CD-3212-4BAC-8955-BCEA27FF4C7F}" type="presParOf" srcId="{978E8AB6-A7E8-40BD-B211-4D52A9EF348F}" destId="{A1D1D5E7-A1D4-4484-B224-82F6EE009572}" srcOrd="4" destOrd="0" presId="urn:microsoft.com/office/officeart/2005/8/layout/venn1"/>
    <dgm:cxn modelId="{C33D4D06-5329-4CA0-A222-568901D3D3BB}" type="presParOf" srcId="{978E8AB6-A7E8-40BD-B211-4D52A9EF348F}" destId="{16648E16-53F3-4FC0-A463-8F320FFB05DD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18031A6-21C1-410B-8C42-116BB12455C8}" type="doc">
      <dgm:prSet loTypeId="urn:microsoft.com/office/officeart/2005/8/layout/cycle6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42463D8-EA7F-46D8-B69A-0306EAC6ED28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dirty="0" smtClean="0"/>
            <a:t>Цель: обеспечение долгосрочной  сбалансированности и финансовой устойчивости бюджетной системы </a:t>
          </a:r>
          <a:endParaRPr lang="ru-RU" sz="1400" dirty="0"/>
        </a:p>
      </dgm:t>
    </dgm:pt>
    <dgm:pt modelId="{DC883391-1DC4-42EA-8C00-167AD3A97C0D}" type="parTrans" cxnId="{426F7257-E036-4A31-B132-966F1081A998}">
      <dgm:prSet/>
      <dgm:spPr/>
      <dgm:t>
        <a:bodyPr/>
        <a:lstStyle/>
        <a:p>
          <a:endParaRPr lang="ru-RU"/>
        </a:p>
      </dgm:t>
    </dgm:pt>
    <dgm:pt modelId="{B2B6F5D0-84D4-4130-98CA-2A01D1FAECEB}" type="sibTrans" cxnId="{426F7257-E036-4A31-B132-966F1081A998}">
      <dgm:prSet/>
      <dgm:spPr/>
      <dgm:t>
        <a:bodyPr/>
        <a:lstStyle/>
        <a:p>
          <a:endParaRPr lang="ru-RU"/>
        </a:p>
      </dgm:t>
    </dgm:pt>
    <dgm:pt modelId="{E103E21E-0E3D-4268-B07A-6DA3731832B3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Организация и обеспечение бюджетного процесса, </a:t>
          </a:r>
          <a:endParaRPr lang="ru-RU" dirty="0"/>
        </a:p>
      </dgm:t>
    </dgm:pt>
    <dgm:pt modelId="{49182D7B-C52D-4971-BFFD-F6CFAB471A77}" type="parTrans" cxnId="{E2C07CFF-EE58-4DC4-BF67-A81059AE969C}">
      <dgm:prSet/>
      <dgm:spPr/>
      <dgm:t>
        <a:bodyPr/>
        <a:lstStyle/>
        <a:p>
          <a:endParaRPr lang="ru-RU"/>
        </a:p>
      </dgm:t>
    </dgm:pt>
    <dgm:pt modelId="{79F9C477-B452-4009-B26A-05A0109E62AA}" type="sibTrans" cxnId="{E2C07CFF-EE58-4DC4-BF67-A81059AE969C}">
      <dgm:prSet/>
      <dgm:spPr/>
      <dgm:t>
        <a:bodyPr/>
        <a:lstStyle/>
        <a:p>
          <a:endParaRPr lang="ru-RU"/>
        </a:p>
      </dgm:t>
    </dgm:pt>
    <dgm:pt modelId="{90D47756-AC8F-41D4-AB64-9D2D092B432A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Создание условий для повышения качества и эффективного  управления муниципальными финансами</a:t>
          </a:r>
          <a:endParaRPr lang="ru-RU" dirty="0"/>
        </a:p>
      </dgm:t>
    </dgm:pt>
    <dgm:pt modelId="{C863C6AD-CCE5-4C32-8908-50D038266511}" type="parTrans" cxnId="{32761490-6FB1-458E-9700-D29FBC6CD312}">
      <dgm:prSet/>
      <dgm:spPr/>
      <dgm:t>
        <a:bodyPr/>
        <a:lstStyle/>
        <a:p>
          <a:endParaRPr lang="ru-RU"/>
        </a:p>
      </dgm:t>
    </dgm:pt>
    <dgm:pt modelId="{D9FD281D-ACFB-4F95-91ED-DAE4179F14E2}" type="sibTrans" cxnId="{32761490-6FB1-458E-9700-D29FBC6CD312}">
      <dgm:prSet/>
      <dgm:spPr/>
      <dgm:t>
        <a:bodyPr/>
        <a:lstStyle/>
        <a:p>
          <a:endParaRPr lang="ru-RU"/>
        </a:p>
      </dgm:t>
    </dgm:pt>
    <dgm:pt modelId="{284C0474-AF4D-4723-A73E-F77B7395A839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Эффективное управление муниципальным долгом</a:t>
          </a:r>
          <a:endParaRPr lang="ru-RU" dirty="0"/>
        </a:p>
      </dgm:t>
    </dgm:pt>
    <dgm:pt modelId="{12600A2B-4D6C-401C-8AB9-D86D24BECD81}" type="parTrans" cxnId="{F531B99C-AACB-42D1-A232-CB86722D1112}">
      <dgm:prSet/>
      <dgm:spPr/>
      <dgm:t>
        <a:bodyPr/>
        <a:lstStyle/>
        <a:p>
          <a:endParaRPr lang="ru-RU"/>
        </a:p>
      </dgm:t>
    </dgm:pt>
    <dgm:pt modelId="{364BD17F-6A95-4043-9C19-2689A68ED8C5}" type="sibTrans" cxnId="{F531B99C-AACB-42D1-A232-CB86722D1112}">
      <dgm:prSet/>
      <dgm:spPr/>
      <dgm:t>
        <a:bodyPr/>
        <a:lstStyle/>
        <a:p>
          <a:endParaRPr lang="ru-RU"/>
        </a:p>
      </dgm:t>
    </dgm:pt>
    <dgm:pt modelId="{F6E2F11F-F126-48C2-8C5A-4780A71FFB7E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100" dirty="0" smtClean="0"/>
            <a:t>Обеспечение сбалансированности и устойчивости муниципального бюджета</a:t>
          </a:r>
          <a:endParaRPr lang="ru-RU" sz="1100" dirty="0"/>
        </a:p>
      </dgm:t>
    </dgm:pt>
    <dgm:pt modelId="{2D2CE87A-013D-453A-8411-4048B03E89B3}" type="parTrans" cxnId="{CFF1B499-293F-49B0-B8C3-21E70C61C873}">
      <dgm:prSet/>
      <dgm:spPr/>
      <dgm:t>
        <a:bodyPr/>
        <a:lstStyle/>
        <a:p>
          <a:endParaRPr lang="ru-RU"/>
        </a:p>
      </dgm:t>
    </dgm:pt>
    <dgm:pt modelId="{D355AF69-6DC1-45D7-A182-ACF847FB5C7C}" type="sibTrans" cxnId="{CFF1B499-293F-49B0-B8C3-21E70C61C873}">
      <dgm:prSet/>
      <dgm:spPr/>
      <dgm:t>
        <a:bodyPr/>
        <a:lstStyle/>
        <a:p>
          <a:endParaRPr lang="ru-RU"/>
        </a:p>
      </dgm:t>
    </dgm:pt>
    <dgm:pt modelId="{BDE44D18-DFFD-497D-8C1E-C9089A09A9E4}" type="pres">
      <dgm:prSet presAssocID="{918031A6-21C1-410B-8C42-116BB12455C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2B48C06-2E98-473F-BBD3-155DD22C4958}" type="pres">
      <dgm:prSet presAssocID="{142463D8-EA7F-46D8-B69A-0306EAC6ED28}" presName="node" presStyleLbl="node1" presStyleIdx="0" presStyleCnt="5" custScaleX="6581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C6B908-33F8-40DA-8021-E5195D7615F3}" type="pres">
      <dgm:prSet presAssocID="{142463D8-EA7F-46D8-B69A-0306EAC6ED28}" presName="spNode" presStyleCnt="0"/>
      <dgm:spPr/>
    </dgm:pt>
    <dgm:pt modelId="{BDC208A2-9520-4D90-BD0B-729D3BBF8819}" type="pres">
      <dgm:prSet presAssocID="{B2B6F5D0-84D4-4130-98CA-2A01D1FAECEB}" presName="sibTrans" presStyleLbl="sibTrans1D1" presStyleIdx="0" presStyleCnt="5"/>
      <dgm:spPr/>
      <dgm:t>
        <a:bodyPr/>
        <a:lstStyle/>
        <a:p>
          <a:endParaRPr lang="ru-RU"/>
        </a:p>
      </dgm:t>
    </dgm:pt>
    <dgm:pt modelId="{43BE2E8C-FC07-4F15-BE92-65E731ECE6D2}" type="pres">
      <dgm:prSet presAssocID="{E103E21E-0E3D-4268-B07A-6DA3731832B3}" presName="node" presStyleLbl="node1" presStyleIdx="1" presStyleCnt="5" custScaleX="482387" custRadScaleRad="204587" custRadScaleInc="339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599F0E-9160-4940-BA5A-296208115808}" type="pres">
      <dgm:prSet presAssocID="{E103E21E-0E3D-4268-B07A-6DA3731832B3}" presName="spNode" presStyleCnt="0"/>
      <dgm:spPr/>
    </dgm:pt>
    <dgm:pt modelId="{F2230B14-07C9-4D83-9BD1-8006F9CD5E11}" type="pres">
      <dgm:prSet presAssocID="{79F9C477-B452-4009-B26A-05A0109E62AA}" presName="sibTrans" presStyleLbl="sibTrans1D1" presStyleIdx="1" presStyleCnt="5"/>
      <dgm:spPr/>
      <dgm:t>
        <a:bodyPr/>
        <a:lstStyle/>
        <a:p>
          <a:endParaRPr lang="ru-RU"/>
        </a:p>
      </dgm:t>
    </dgm:pt>
    <dgm:pt modelId="{9C72931A-B66F-44CF-9E62-391E6597A84A}" type="pres">
      <dgm:prSet presAssocID="{90D47756-AC8F-41D4-AB64-9D2D092B432A}" presName="node" presStyleLbl="node1" presStyleIdx="2" presStyleCnt="5" custScaleX="393178" custScaleY="174999" custRadScaleRad="201450" custRadScaleInc="-1662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36ADDF-F065-4572-A2AE-2508C9E964A4}" type="pres">
      <dgm:prSet presAssocID="{90D47756-AC8F-41D4-AB64-9D2D092B432A}" presName="spNode" presStyleCnt="0"/>
      <dgm:spPr/>
    </dgm:pt>
    <dgm:pt modelId="{EDD11BFE-0D05-4BFB-864B-73E6075EB01E}" type="pres">
      <dgm:prSet presAssocID="{D9FD281D-ACFB-4F95-91ED-DAE4179F14E2}" presName="sibTrans" presStyleLbl="sibTrans1D1" presStyleIdx="2" presStyleCnt="5"/>
      <dgm:spPr/>
      <dgm:t>
        <a:bodyPr/>
        <a:lstStyle/>
        <a:p>
          <a:endParaRPr lang="ru-RU"/>
        </a:p>
      </dgm:t>
    </dgm:pt>
    <dgm:pt modelId="{79831D18-F049-41D9-9816-9F97BD6A06F9}" type="pres">
      <dgm:prSet presAssocID="{284C0474-AF4D-4723-A73E-F77B7395A839}" presName="node" presStyleLbl="node1" presStyleIdx="3" presStyleCnt="5" custScaleX="454129" custScaleY="181656" custRadScaleRad="209274" custRadScaleInc="1665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6850D8-18BA-4359-941D-04B341CBBBDC}" type="pres">
      <dgm:prSet presAssocID="{284C0474-AF4D-4723-A73E-F77B7395A839}" presName="spNode" presStyleCnt="0"/>
      <dgm:spPr/>
    </dgm:pt>
    <dgm:pt modelId="{9FEA0D79-CEA1-4E16-AD91-7F27BA23657E}" type="pres">
      <dgm:prSet presAssocID="{364BD17F-6A95-4043-9C19-2689A68ED8C5}" presName="sibTrans" presStyleLbl="sibTrans1D1" presStyleIdx="3" presStyleCnt="5"/>
      <dgm:spPr/>
      <dgm:t>
        <a:bodyPr/>
        <a:lstStyle/>
        <a:p>
          <a:endParaRPr lang="ru-RU"/>
        </a:p>
      </dgm:t>
    </dgm:pt>
    <dgm:pt modelId="{9C66D5F3-4914-4C96-B6BB-2C1A77E3D1D0}" type="pres">
      <dgm:prSet presAssocID="{F6E2F11F-F126-48C2-8C5A-4780A71FFB7E}" presName="node" presStyleLbl="node1" presStyleIdx="4" presStyleCnt="5" custScaleX="496475" custRadScaleRad="200112" custRadScaleInc="-271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EDE605-9C0E-4E90-9AD0-62E275C08BB9}" type="pres">
      <dgm:prSet presAssocID="{F6E2F11F-F126-48C2-8C5A-4780A71FFB7E}" presName="spNode" presStyleCnt="0"/>
      <dgm:spPr/>
    </dgm:pt>
    <dgm:pt modelId="{434C4D76-CA01-46E1-829E-0E4815F3511F}" type="pres">
      <dgm:prSet presAssocID="{D355AF69-6DC1-45D7-A182-ACF847FB5C7C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F531B99C-AACB-42D1-A232-CB86722D1112}" srcId="{918031A6-21C1-410B-8C42-116BB12455C8}" destId="{284C0474-AF4D-4723-A73E-F77B7395A839}" srcOrd="3" destOrd="0" parTransId="{12600A2B-4D6C-401C-8AB9-D86D24BECD81}" sibTransId="{364BD17F-6A95-4043-9C19-2689A68ED8C5}"/>
    <dgm:cxn modelId="{004B5806-FD80-4ABE-83DF-DDEEE262145E}" type="presOf" srcId="{79F9C477-B452-4009-B26A-05A0109E62AA}" destId="{F2230B14-07C9-4D83-9BD1-8006F9CD5E11}" srcOrd="0" destOrd="0" presId="urn:microsoft.com/office/officeart/2005/8/layout/cycle6"/>
    <dgm:cxn modelId="{E35A15A7-C50F-4E04-BBEF-9FAEAD9888E3}" type="presOf" srcId="{364BD17F-6A95-4043-9C19-2689A68ED8C5}" destId="{9FEA0D79-CEA1-4E16-AD91-7F27BA23657E}" srcOrd="0" destOrd="0" presId="urn:microsoft.com/office/officeart/2005/8/layout/cycle6"/>
    <dgm:cxn modelId="{101BA763-A0C6-4FE3-A395-D3DEA6851B39}" type="presOf" srcId="{142463D8-EA7F-46D8-B69A-0306EAC6ED28}" destId="{F2B48C06-2E98-473F-BBD3-155DD22C4958}" srcOrd="0" destOrd="0" presId="urn:microsoft.com/office/officeart/2005/8/layout/cycle6"/>
    <dgm:cxn modelId="{32761490-6FB1-458E-9700-D29FBC6CD312}" srcId="{918031A6-21C1-410B-8C42-116BB12455C8}" destId="{90D47756-AC8F-41D4-AB64-9D2D092B432A}" srcOrd="2" destOrd="0" parTransId="{C863C6AD-CCE5-4C32-8908-50D038266511}" sibTransId="{D9FD281D-ACFB-4F95-91ED-DAE4179F14E2}"/>
    <dgm:cxn modelId="{CFF1B499-293F-49B0-B8C3-21E70C61C873}" srcId="{918031A6-21C1-410B-8C42-116BB12455C8}" destId="{F6E2F11F-F126-48C2-8C5A-4780A71FFB7E}" srcOrd="4" destOrd="0" parTransId="{2D2CE87A-013D-453A-8411-4048B03E89B3}" sibTransId="{D355AF69-6DC1-45D7-A182-ACF847FB5C7C}"/>
    <dgm:cxn modelId="{CF16BFC9-9FA2-42A3-A3C8-363867D49815}" type="presOf" srcId="{284C0474-AF4D-4723-A73E-F77B7395A839}" destId="{79831D18-F049-41D9-9816-9F97BD6A06F9}" srcOrd="0" destOrd="0" presId="urn:microsoft.com/office/officeart/2005/8/layout/cycle6"/>
    <dgm:cxn modelId="{9C891F83-8628-4056-A7EE-B5B9A307B179}" type="presOf" srcId="{D355AF69-6DC1-45D7-A182-ACF847FB5C7C}" destId="{434C4D76-CA01-46E1-829E-0E4815F3511F}" srcOrd="0" destOrd="0" presId="urn:microsoft.com/office/officeart/2005/8/layout/cycle6"/>
    <dgm:cxn modelId="{AE18D9C7-0AF7-44EF-AE16-EE06178B236A}" type="presOf" srcId="{D9FD281D-ACFB-4F95-91ED-DAE4179F14E2}" destId="{EDD11BFE-0D05-4BFB-864B-73E6075EB01E}" srcOrd="0" destOrd="0" presId="urn:microsoft.com/office/officeart/2005/8/layout/cycle6"/>
    <dgm:cxn modelId="{B0322811-5932-4F12-A80F-AAEE1AB9BFF6}" type="presOf" srcId="{918031A6-21C1-410B-8C42-116BB12455C8}" destId="{BDE44D18-DFFD-497D-8C1E-C9089A09A9E4}" srcOrd="0" destOrd="0" presId="urn:microsoft.com/office/officeart/2005/8/layout/cycle6"/>
    <dgm:cxn modelId="{185E2989-C6DA-4E46-A925-BD94295F0AF8}" type="presOf" srcId="{F6E2F11F-F126-48C2-8C5A-4780A71FFB7E}" destId="{9C66D5F3-4914-4C96-B6BB-2C1A77E3D1D0}" srcOrd="0" destOrd="0" presId="urn:microsoft.com/office/officeart/2005/8/layout/cycle6"/>
    <dgm:cxn modelId="{02808E79-9083-4D4B-8DCC-BD6598A225FA}" type="presOf" srcId="{B2B6F5D0-84D4-4130-98CA-2A01D1FAECEB}" destId="{BDC208A2-9520-4D90-BD0B-729D3BBF8819}" srcOrd="0" destOrd="0" presId="urn:microsoft.com/office/officeart/2005/8/layout/cycle6"/>
    <dgm:cxn modelId="{426F7257-E036-4A31-B132-966F1081A998}" srcId="{918031A6-21C1-410B-8C42-116BB12455C8}" destId="{142463D8-EA7F-46D8-B69A-0306EAC6ED28}" srcOrd="0" destOrd="0" parTransId="{DC883391-1DC4-42EA-8C00-167AD3A97C0D}" sibTransId="{B2B6F5D0-84D4-4130-98CA-2A01D1FAECEB}"/>
    <dgm:cxn modelId="{AA36721E-AFF9-4800-9CAA-F20FFFF8BE68}" type="presOf" srcId="{E103E21E-0E3D-4268-B07A-6DA3731832B3}" destId="{43BE2E8C-FC07-4F15-BE92-65E731ECE6D2}" srcOrd="0" destOrd="0" presId="urn:microsoft.com/office/officeart/2005/8/layout/cycle6"/>
    <dgm:cxn modelId="{850673BB-0CFB-4283-9A6D-E3E9A72C8FCE}" type="presOf" srcId="{90D47756-AC8F-41D4-AB64-9D2D092B432A}" destId="{9C72931A-B66F-44CF-9E62-391E6597A84A}" srcOrd="0" destOrd="0" presId="urn:microsoft.com/office/officeart/2005/8/layout/cycle6"/>
    <dgm:cxn modelId="{E2C07CFF-EE58-4DC4-BF67-A81059AE969C}" srcId="{918031A6-21C1-410B-8C42-116BB12455C8}" destId="{E103E21E-0E3D-4268-B07A-6DA3731832B3}" srcOrd="1" destOrd="0" parTransId="{49182D7B-C52D-4971-BFFD-F6CFAB471A77}" sibTransId="{79F9C477-B452-4009-B26A-05A0109E62AA}"/>
    <dgm:cxn modelId="{9E0B4AB0-FCD3-40F1-94BF-E80D5336C182}" type="presParOf" srcId="{BDE44D18-DFFD-497D-8C1E-C9089A09A9E4}" destId="{F2B48C06-2E98-473F-BBD3-155DD22C4958}" srcOrd="0" destOrd="0" presId="urn:microsoft.com/office/officeart/2005/8/layout/cycle6"/>
    <dgm:cxn modelId="{68D97430-ADC1-42AB-B341-6AAED0CF8B1E}" type="presParOf" srcId="{BDE44D18-DFFD-497D-8C1E-C9089A09A9E4}" destId="{D9C6B908-33F8-40DA-8021-E5195D7615F3}" srcOrd="1" destOrd="0" presId="urn:microsoft.com/office/officeart/2005/8/layout/cycle6"/>
    <dgm:cxn modelId="{1EB549CE-25EE-4D17-9C7E-CAC0A9B39957}" type="presParOf" srcId="{BDE44D18-DFFD-497D-8C1E-C9089A09A9E4}" destId="{BDC208A2-9520-4D90-BD0B-729D3BBF8819}" srcOrd="2" destOrd="0" presId="urn:microsoft.com/office/officeart/2005/8/layout/cycle6"/>
    <dgm:cxn modelId="{F68DF788-4816-4574-9C22-5AC68B84B8A6}" type="presParOf" srcId="{BDE44D18-DFFD-497D-8C1E-C9089A09A9E4}" destId="{43BE2E8C-FC07-4F15-BE92-65E731ECE6D2}" srcOrd="3" destOrd="0" presId="urn:microsoft.com/office/officeart/2005/8/layout/cycle6"/>
    <dgm:cxn modelId="{127A2504-DDB6-40F7-99D2-A652032E26E1}" type="presParOf" srcId="{BDE44D18-DFFD-497D-8C1E-C9089A09A9E4}" destId="{68599F0E-9160-4940-BA5A-296208115808}" srcOrd="4" destOrd="0" presId="urn:microsoft.com/office/officeart/2005/8/layout/cycle6"/>
    <dgm:cxn modelId="{4734357F-5648-401E-B1D5-CEFF18FC9705}" type="presParOf" srcId="{BDE44D18-DFFD-497D-8C1E-C9089A09A9E4}" destId="{F2230B14-07C9-4D83-9BD1-8006F9CD5E11}" srcOrd="5" destOrd="0" presId="urn:microsoft.com/office/officeart/2005/8/layout/cycle6"/>
    <dgm:cxn modelId="{6429C3D7-FC87-4A7E-9AC2-8561D47D87C5}" type="presParOf" srcId="{BDE44D18-DFFD-497D-8C1E-C9089A09A9E4}" destId="{9C72931A-B66F-44CF-9E62-391E6597A84A}" srcOrd="6" destOrd="0" presId="urn:microsoft.com/office/officeart/2005/8/layout/cycle6"/>
    <dgm:cxn modelId="{4C8DB2C0-23CB-4F53-8E87-B69A2C1FAE7C}" type="presParOf" srcId="{BDE44D18-DFFD-497D-8C1E-C9089A09A9E4}" destId="{5736ADDF-F065-4572-A2AE-2508C9E964A4}" srcOrd="7" destOrd="0" presId="urn:microsoft.com/office/officeart/2005/8/layout/cycle6"/>
    <dgm:cxn modelId="{76AA5D43-B72F-495C-8151-31B2E1E17CFE}" type="presParOf" srcId="{BDE44D18-DFFD-497D-8C1E-C9089A09A9E4}" destId="{EDD11BFE-0D05-4BFB-864B-73E6075EB01E}" srcOrd="8" destOrd="0" presId="urn:microsoft.com/office/officeart/2005/8/layout/cycle6"/>
    <dgm:cxn modelId="{D80C4AE8-E08B-4C82-BBD1-11759C6C579D}" type="presParOf" srcId="{BDE44D18-DFFD-497D-8C1E-C9089A09A9E4}" destId="{79831D18-F049-41D9-9816-9F97BD6A06F9}" srcOrd="9" destOrd="0" presId="urn:microsoft.com/office/officeart/2005/8/layout/cycle6"/>
    <dgm:cxn modelId="{73C57114-1541-45CA-9073-8A9B4536D90E}" type="presParOf" srcId="{BDE44D18-DFFD-497D-8C1E-C9089A09A9E4}" destId="{866850D8-18BA-4359-941D-04B341CBBBDC}" srcOrd="10" destOrd="0" presId="urn:microsoft.com/office/officeart/2005/8/layout/cycle6"/>
    <dgm:cxn modelId="{706B0F7D-67A7-4FCD-84E4-98A1BA5C2163}" type="presParOf" srcId="{BDE44D18-DFFD-497D-8C1E-C9089A09A9E4}" destId="{9FEA0D79-CEA1-4E16-AD91-7F27BA23657E}" srcOrd="11" destOrd="0" presId="urn:microsoft.com/office/officeart/2005/8/layout/cycle6"/>
    <dgm:cxn modelId="{B6567EDD-4356-4334-8E18-6BD469FD2E60}" type="presParOf" srcId="{BDE44D18-DFFD-497D-8C1E-C9089A09A9E4}" destId="{9C66D5F3-4914-4C96-B6BB-2C1A77E3D1D0}" srcOrd="12" destOrd="0" presId="urn:microsoft.com/office/officeart/2005/8/layout/cycle6"/>
    <dgm:cxn modelId="{56037669-FF70-43A4-8AA5-39D5F57572BA}" type="presParOf" srcId="{BDE44D18-DFFD-497D-8C1E-C9089A09A9E4}" destId="{C2EDE605-9C0E-4E90-9AD0-62E275C08BB9}" srcOrd="13" destOrd="0" presId="urn:microsoft.com/office/officeart/2005/8/layout/cycle6"/>
    <dgm:cxn modelId="{C1873A0D-9FE8-4D36-A824-B23ECEF91A05}" type="presParOf" srcId="{BDE44D18-DFFD-497D-8C1E-C9089A09A9E4}" destId="{434C4D76-CA01-46E1-829E-0E4815F3511F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18031A6-21C1-410B-8C42-116BB12455C8}" type="doc">
      <dgm:prSet loTypeId="urn:microsoft.com/office/officeart/2005/8/layout/cycle6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42463D8-EA7F-46D8-B69A-0306EAC6ED28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dirty="0" smtClean="0"/>
            <a:t>Цель: повышение  открытости информации   и  расширение возможностей доступа , развитие локально-вычислительной сети,</a:t>
          </a:r>
          <a:endParaRPr lang="ru-RU" sz="1400" dirty="0"/>
        </a:p>
      </dgm:t>
    </dgm:pt>
    <dgm:pt modelId="{DC883391-1DC4-42EA-8C00-167AD3A97C0D}" type="parTrans" cxnId="{426F7257-E036-4A31-B132-966F1081A998}">
      <dgm:prSet/>
      <dgm:spPr/>
      <dgm:t>
        <a:bodyPr/>
        <a:lstStyle/>
        <a:p>
          <a:endParaRPr lang="ru-RU"/>
        </a:p>
      </dgm:t>
    </dgm:pt>
    <dgm:pt modelId="{B2B6F5D0-84D4-4130-98CA-2A01D1FAECEB}" type="sibTrans" cxnId="{426F7257-E036-4A31-B132-966F1081A998}">
      <dgm:prSet/>
      <dgm:spPr/>
      <dgm:t>
        <a:bodyPr/>
        <a:lstStyle/>
        <a:p>
          <a:endParaRPr lang="ru-RU"/>
        </a:p>
      </dgm:t>
    </dgm:pt>
    <dgm:pt modelId="{E103E21E-0E3D-4268-B07A-6DA3731832B3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200" dirty="0" smtClean="0"/>
            <a:t>Расширение возможностей доступа к информационным ресурсам, </a:t>
          </a:r>
          <a:endParaRPr lang="ru-RU" sz="1200" dirty="0"/>
        </a:p>
      </dgm:t>
    </dgm:pt>
    <dgm:pt modelId="{49182D7B-C52D-4971-BFFD-F6CFAB471A77}" type="parTrans" cxnId="{E2C07CFF-EE58-4DC4-BF67-A81059AE969C}">
      <dgm:prSet/>
      <dgm:spPr/>
      <dgm:t>
        <a:bodyPr/>
        <a:lstStyle/>
        <a:p>
          <a:endParaRPr lang="ru-RU"/>
        </a:p>
      </dgm:t>
    </dgm:pt>
    <dgm:pt modelId="{79F9C477-B452-4009-B26A-05A0109E62AA}" type="sibTrans" cxnId="{E2C07CFF-EE58-4DC4-BF67-A81059AE969C}">
      <dgm:prSet/>
      <dgm:spPr/>
      <dgm:t>
        <a:bodyPr/>
        <a:lstStyle/>
        <a:p>
          <a:endParaRPr lang="ru-RU"/>
        </a:p>
      </dgm:t>
    </dgm:pt>
    <dgm:pt modelId="{90D47756-AC8F-41D4-AB64-9D2D092B432A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Обеспечение защиты персональных данных</a:t>
          </a:r>
          <a:endParaRPr lang="ru-RU" dirty="0"/>
        </a:p>
      </dgm:t>
    </dgm:pt>
    <dgm:pt modelId="{C863C6AD-CCE5-4C32-8908-50D038266511}" type="parTrans" cxnId="{32761490-6FB1-458E-9700-D29FBC6CD312}">
      <dgm:prSet/>
      <dgm:spPr/>
      <dgm:t>
        <a:bodyPr/>
        <a:lstStyle/>
        <a:p>
          <a:endParaRPr lang="ru-RU"/>
        </a:p>
      </dgm:t>
    </dgm:pt>
    <dgm:pt modelId="{D9FD281D-ACFB-4F95-91ED-DAE4179F14E2}" type="sibTrans" cxnId="{32761490-6FB1-458E-9700-D29FBC6CD312}">
      <dgm:prSet/>
      <dgm:spPr/>
      <dgm:t>
        <a:bodyPr/>
        <a:lstStyle/>
        <a:p>
          <a:endParaRPr lang="ru-RU"/>
        </a:p>
      </dgm:t>
    </dgm:pt>
    <dgm:pt modelId="{284C0474-AF4D-4723-A73E-F77B7395A839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Формирование современной информационной и телекоммуникационной инфраструктуры</a:t>
          </a:r>
          <a:endParaRPr lang="ru-RU" dirty="0"/>
        </a:p>
      </dgm:t>
    </dgm:pt>
    <dgm:pt modelId="{12600A2B-4D6C-401C-8AB9-D86D24BECD81}" type="parTrans" cxnId="{F531B99C-AACB-42D1-A232-CB86722D1112}">
      <dgm:prSet/>
      <dgm:spPr/>
      <dgm:t>
        <a:bodyPr/>
        <a:lstStyle/>
        <a:p>
          <a:endParaRPr lang="ru-RU"/>
        </a:p>
      </dgm:t>
    </dgm:pt>
    <dgm:pt modelId="{364BD17F-6A95-4043-9C19-2689A68ED8C5}" type="sibTrans" cxnId="{F531B99C-AACB-42D1-A232-CB86722D1112}">
      <dgm:prSet/>
      <dgm:spPr/>
      <dgm:t>
        <a:bodyPr/>
        <a:lstStyle/>
        <a:p>
          <a:endParaRPr lang="ru-RU"/>
        </a:p>
      </dgm:t>
    </dgm:pt>
    <dgm:pt modelId="{F6E2F11F-F126-48C2-8C5A-4780A71FFB7E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200" dirty="0" smtClean="0"/>
            <a:t>Создание системы электронного документооборота</a:t>
          </a:r>
          <a:endParaRPr lang="ru-RU" sz="1200" dirty="0"/>
        </a:p>
      </dgm:t>
    </dgm:pt>
    <dgm:pt modelId="{2D2CE87A-013D-453A-8411-4048B03E89B3}" type="parTrans" cxnId="{CFF1B499-293F-49B0-B8C3-21E70C61C873}">
      <dgm:prSet/>
      <dgm:spPr/>
      <dgm:t>
        <a:bodyPr/>
        <a:lstStyle/>
        <a:p>
          <a:endParaRPr lang="ru-RU"/>
        </a:p>
      </dgm:t>
    </dgm:pt>
    <dgm:pt modelId="{D355AF69-6DC1-45D7-A182-ACF847FB5C7C}" type="sibTrans" cxnId="{CFF1B499-293F-49B0-B8C3-21E70C61C873}">
      <dgm:prSet/>
      <dgm:spPr/>
      <dgm:t>
        <a:bodyPr/>
        <a:lstStyle/>
        <a:p>
          <a:endParaRPr lang="ru-RU"/>
        </a:p>
      </dgm:t>
    </dgm:pt>
    <dgm:pt modelId="{BDE44D18-DFFD-497D-8C1E-C9089A09A9E4}" type="pres">
      <dgm:prSet presAssocID="{918031A6-21C1-410B-8C42-116BB12455C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2B48C06-2E98-473F-BBD3-155DD22C4958}" type="pres">
      <dgm:prSet presAssocID="{142463D8-EA7F-46D8-B69A-0306EAC6ED28}" presName="node" presStyleLbl="node1" presStyleIdx="0" presStyleCnt="5" custScaleX="8357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C6B908-33F8-40DA-8021-E5195D7615F3}" type="pres">
      <dgm:prSet presAssocID="{142463D8-EA7F-46D8-B69A-0306EAC6ED28}" presName="spNode" presStyleCnt="0"/>
      <dgm:spPr/>
    </dgm:pt>
    <dgm:pt modelId="{BDC208A2-9520-4D90-BD0B-729D3BBF8819}" type="pres">
      <dgm:prSet presAssocID="{B2B6F5D0-84D4-4130-98CA-2A01D1FAECEB}" presName="sibTrans" presStyleLbl="sibTrans1D1" presStyleIdx="0" presStyleCnt="5"/>
      <dgm:spPr/>
      <dgm:t>
        <a:bodyPr/>
        <a:lstStyle/>
        <a:p>
          <a:endParaRPr lang="ru-RU"/>
        </a:p>
      </dgm:t>
    </dgm:pt>
    <dgm:pt modelId="{43BE2E8C-FC07-4F15-BE92-65E731ECE6D2}" type="pres">
      <dgm:prSet presAssocID="{E103E21E-0E3D-4268-B07A-6DA3731832B3}" presName="node" presStyleLbl="node1" presStyleIdx="1" presStyleCnt="5" custScaleX="482387" custRadScaleRad="204587" custRadScaleInc="339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599F0E-9160-4940-BA5A-296208115808}" type="pres">
      <dgm:prSet presAssocID="{E103E21E-0E3D-4268-B07A-6DA3731832B3}" presName="spNode" presStyleCnt="0"/>
      <dgm:spPr/>
    </dgm:pt>
    <dgm:pt modelId="{F2230B14-07C9-4D83-9BD1-8006F9CD5E11}" type="pres">
      <dgm:prSet presAssocID="{79F9C477-B452-4009-B26A-05A0109E62AA}" presName="sibTrans" presStyleLbl="sibTrans1D1" presStyleIdx="1" presStyleCnt="5"/>
      <dgm:spPr/>
      <dgm:t>
        <a:bodyPr/>
        <a:lstStyle/>
        <a:p>
          <a:endParaRPr lang="ru-RU"/>
        </a:p>
      </dgm:t>
    </dgm:pt>
    <dgm:pt modelId="{9C72931A-B66F-44CF-9E62-391E6597A84A}" type="pres">
      <dgm:prSet presAssocID="{90D47756-AC8F-41D4-AB64-9D2D092B432A}" presName="node" presStyleLbl="node1" presStyleIdx="2" presStyleCnt="5" custScaleX="393178" custScaleY="174999" custRadScaleRad="201450" custRadScaleInc="-1662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36ADDF-F065-4572-A2AE-2508C9E964A4}" type="pres">
      <dgm:prSet presAssocID="{90D47756-AC8F-41D4-AB64-9D2D092B432A}" presName="spNode" presStyleCnt="0"/>
      <dgm:spPr/>
    </dgm:pt>
    <dgm:pt modelId="{EDD11BFE-0D05-4BFB-864B-73E6075EB01E}" type="pres">
      <dgm:prSet presAssocID="{D9FD281D-ACFB-4F95-91ED-DAE4179F14E2}" presName="sibTrans" presStyleLbl="sibTrans1D1" presStyleIdx="2" presStyleCnt="5"/>
      <dgm:spPr/>
      <dgm:t>
        <a:bodyPr/>
        <a:lstStyle/>
        <a:p>
          <a:endParaRPr lang="ru-RU"/>
        </a:p>
      </dgm:t>
    </dgm:pt>
    <dgm:pt modelId="{79831D18-F049-41D9-9816-9F97BD6A06F9}" type="pres">
      <dgm:prSet presAssocID="{284C0474-AF4D-4723-A73E-F77B7395A839}" presName="node" presStyleLbl="node1" presStyleIdx="3" presStyleCnt="5" custScaleX="454129" custScaleY="181656" custRadScaleRad="209274" custRadScaleInc="1665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6850D8-18BA-4359-941D-04B341CBBBDC}" type="pres">
      <dgm:prSet presAssocID="{284C0474-AF4D-4723-A73E-F77B7395A839}" presName="spNode" presStyleCnt="0"/>
      <dgm:spPr/>
    </dgm:pt>
    <dgm:pt modelId="{9FEA0D79-CEA1-4E16-AD91-7F27BA23657E}" type="pres">
      <dgm:prSet presAssocID="{364BD17F-6A95-4043-9C19-2689A68ED8C5}" presName="sibTrans" presStyleLbl="sibTrans1D1" presStyleIdx="3" presStyleCnt="5"/>
      <dgm:spPr/>
      <dgm:t>
        <a:bodyPr/>
        <a:lstStyle/>
        <a:p>
          <a:endParaRPr lang="ru-RU"/>
        </a:p>
      </dgm:t>
    </dgm:pt>
    <dgm:pt modelId="{9C66D5F3-4914-4C96-B6BB-2C1A77E3D1D0}" type="pres">
      <dgm:prSet presAssocID="{F6E2F11F-F126-48C2-8C5A-4780A71FFB7E}" presName="node" presStyleLbl="node1" presStyleIdx="4" presStyleCnt="5" custScaleX="496475" custRadScaleRad="200112" custRadScaleInc="-271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EDE605-9C0E-4E90-9AD0-62E275C08BB9}" type="pres">
      <dgm:prSet presAssocID="{F6E2F11F-F126-48C2-8C5A-4780A71FFB7E}" presName="spNode" presStyleCnt="0"/>
      <dgm:spPr/>
    </dgm:pt>
    <dgm:pt modelId="{434C4D76-CA01-46E1-829E-0E4815F3511F}" type="pres">
      <dgm:prSet presAssocID="{D355AF69-6DC1-45D7-A182-ACF847FB5C7C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F531B99C-AACB-42D1-A232-CB86722D1112}" srcId="{918031A6-21C1-410B-8C42-116BB12455C8}" destId="{284C0474-AF4D-4723-A73E-F77B7395A839}" srcOrd="3" destOrd="0" parTransId="{12600A2B-4D6C-401C-8AB9-D86D24BECD81}" sibTransId="{364BD17F-6A95-4043-9C19-2689A68ED8C5}"/>
    <dgm:cxn modelId="{32761490-6FB1-458E-9700-D29FBC6CD312}" srcId="{918031A6-21C1-410B-8C42-116BB12455C8}" destId="{90D47756-AC8F-41D4-AB64-9D2D092B432A}" srcOrd="2" destOrd="0" parTransId="{C863C6AD-CCE5-4C32-8908-50D038266511}" sibTransId="{D9FD281D-ACFB-4F95-91ED-DAE4179F14E2}"/>
    <dgm:cxn modelId="{CFF1B499-293F-49B0-B8C3-21E70C61C873}" srcId="{918031A6-21C1-410B-8C42-116BB12455C8}" destId="{F6E2F11F-F126-48C2-8C5A-4780A71FFB7E}" srcOrd="4" destOrd="0" parTransId="{2D2CE87A-013D-453A-8411-4048B03E89B3}" sibTransId="{D355AF69-6DC1-45D7-A182-ACF847FB5C7C}"/>
    <dgm:cxn modelId="{B9BDF6C0-B17B-4C2D-9B78-A204895ADC72}" type="presOf" srcId="{142463D8-EA7F-46D8-B69A-0306EAC6ED28}" destId="{F2B48C06-2E98-473F-BBD3-155DD22C4958}" srcOrd="0" destOrd="0" presId="urn:microsoft.com/office/officeart/2005/8/layout/cycle6"/>
    <dgm:cxn modelId="{39F70AB8-3015-49D7-8582-A8F36C4057F2}" type="presOf" srcId="{364BD17F-6A95-4043-9C19-2689A68ED8C5}" destId="{9FEA0D79-CEA1-4E16-AD91-7F27BA23657E}" srcOrd="0" destOrd="0" presId="urn:microsoft.com/office/officeart/2005/8/layout/cycle6"/>
    <dgm:cxn modelId="{B7326A17-6C55-4D4D-A37C-A7C199DE7636}" type="presOf" srcId="{90D47756-AC8F-41D4-AB64-9D2D092B432A}" destId="{9C72931A-B66F-44CF-9E62-391E6597A84A}" srcOrd="0" destOrd="0" presId="urn:microsoft.com/office/officeart/2005/8/layout/cycle6"/>
    <dgm:cxn modelId="{4BB05B84-F529-4C6B-9CD4-2DFE77BFFEE7}" type="presOf" srcId="{B2B6F5D0-84D4-4130-98CA-2A01D1FAECEB}" destId="{BDC208A2-9520-4D90-BD0B-729D3BBF8819}" srcOrd="0" destOrd="0" presId="urn:microsoft.com/office/officeart/2005/8/layout/cycle6"/>
    <dgm:cxn modelId="{C06E5778-2B83-4AA6-911A-36C9D7DEB890}" type="presOf" srcId="{79F9C477-B452-4009-B26A-05A0109E62AA}" destId="{F2230B14-07C9-4D83-9BD1-8006F9CD5E11}" srcOrd="0" destOrd="0" presId="urn:microsoft.com/office/officeart/2005/8/layout/cycle6"/>
    <dgm:cxn modelId="{0F6EA753-E776-4AC5-8930-63840F0D3964}" type="presOf" srcId="{D9FD281D-ACFB-4F95-91ED-DAE4179F14E2}" destId="{EDD11BFE-0D05-4BFB-864B-73E6075EB01E}" srcOrd="0" destOrd="0" presId="urn:microsoft.com/office/officeart/2005/8/layout/cycle6"/>
    <dgm:cxn modelId="{872B6A49-887C-43D1-AF6B-AC5542E6BEF6}" type="presOf" srcId="{E103E21E-0E3D-4268-B07A-6DA3731832B3}" destId="{43BE2E8C-FC07-4F15-BE92-65E731ECE6D2}" srcOrd="0" destOrd="0" presId="urn:microsoft.com/office/officeart/2005/8/layout/cycle6"/>
    <dgm:cxn modelId="{04168A4F-65BE-4B3B-B151-EF6C8A3EF730}" type="presOf" srcId="{284C0474-AF4D-4723-A73E-F77B7395A839}" destId="{79831D18-F049-41D9-9816-9F97BD6A06F9}" srcOrd="0" destOrd="0" presId="urn:microsoft.com/office/officeart/2005/8/layout/cycle6"/>
    <dgm:cxn modelId="{F921BFA7-A403-4856-957F-9299E6625256}" type="presOf" srcId="{918031A6-21C1-410B-8C42-116BB12455C8}" destId="{BDE44D18-DFFD-497D-8C1E-C9089A09A9E4}" srcOrd="0" destOrd="0" presId="urn:microsoft.com/office/officeart/2005/8/layout/cycle6"/>
    <dgm:cxn modelId="{426F7257-E036-4A31-B132-966F1081A998}" srcId="{918031A6-21C1-410B-8C42-116BB12455C8}" destId="{142463D8-EA7F-46D8-B69A-0306EAC6ED28}" srcOrd="0" destOrd="0" parTransId="{DC883391-1DC4-42EA-8C00-167AD3A97C0D}" sibTransId="{B2B6F5D0-84D4-4130-98CA-2A01D1FAECEB}"/>
    <dgm:cxn modelId="{6537CD00-A9DB-4336-A2A5-AA077B2DCAC2}" type="presOf" srcId="{F6E2F11F-F126-48C2-8C5A-4780A71FFB7E}" destId="{9C66D5F3-4914-4C96-B6BB-2C1A77E3D1D0}" srcOrd="0" destOrd="0" presId="urn:microsoft.com/office/officeart/2005/8/layout/cycle6"/>
    <dgm:cxn modelId="{44334F12-F0F4-480D-9031-74BF26E9008F}" type="presOf" srcId="{D355AF69-6DC1-45D7-A182-ACF847FB5C7C}" destId="{434C4D76-CA01-46E1-829E-0E4815F3511F}" srcOrd="0" destOrd="0" presId="urn:microsoft.com/office/officeart/2005/8/layout/cycle6"/>
    <dgm:cxn modelId="{E2C07CFF-EE58-4DC4-BF67-A81059AE969C}" srcId="{918031A6-21C1-410B-8C42-116BB12455C8}" destId="{E103E21E-0E3D-4268-B07A-6DA3731832B3}" srcOrd="1" destOrd="0" parTransId="{49182D7B-C52D-4971-BFFD-F6CFAB471A77}" sibTransId="{79F9C477-B452-4009-B26A-05A0109E62AA}"/>
    <dgm:cxn modelId="{2ECA6B0C-817E-4DBA-B68D-BF4A50C05FBF}" type="presParOf" srcId="{BDE44D18-DFFD-497D-8C1E-C9089A09A9E4}" destId="{F2B48C06-2E98-473F-BBD3-155DD22C4958}" srcOrd="0" destOrd="0" presId="urn:microsoft.com/office/officeart/2005/8/layout/cycle6"/>
    <dgm:cxn modelId="{3E23C2EA-FE73-48D3-B7C6-317CE599CE28}" type="presParOf" srcId="{BDE44D18-DFFD-497D-8C1E-C9089A09A9E4}" destId="{D9C6B908-33F8-40DA-8021-E5195D7615F3}" srcOrd="1" destOrd="0" presId="urn:microsoft.com/office/officeart/2005/8/layout/cycle6"/>
    <dgm:cxn modelId="{2E71D3D7-A8FF-411C-A502-088EC648E5F0}" type="presParOf" srcId="{BDE44D18-DFFD-497D-8C1E-C9089A09A9E4}" destId="{BDC208A2-9520-4D90-BD0B-729D3BBF8819}" srcOrd="2" destOrd="0" presId="urn:microsoft.com/office/officeart/2005/8/layout/cycle6"/>
    <dgm:cxn modelId="{2AE8D48A-A028-4A83-B575-9C4CAC168905}" type="presParOf" srcId="{BDE44D18-DFFD-497D-8C1E-C9089A09A9E4}" destId="{43BE2E8C-FC07-4F15-BE92-65E731ECE6D2}" srcOrd="3" destOrd="0" presId="urn:microsoft.com/office/officeart/2005/8/layout/cycle6"/>
    <dgm:cxn modelId="{3C251317-FD7C-4293-B130-EC742EDFC367}" type="presParOf" srcId="{BDE44D18-DFFD-497D-8C1E-C9089A09A9E4}" destId="{68599F0E-9160-4940-BA5A-296208115808}" srcOrd="4" destOrd="0" presId="urn:microsoft.com/office/officeart/2005/8/layout/cycle6"/>
    <dgm:cxn modelId="{92505CFE-7881-46DB-A8CD-C2505DED2DC0}" type="presParOf" srcId="{BDE44D18-DFFD-497D-8C1E-C9089A09A9E4}" destId="{F2230B14-07C9-4D83-9BD1-8006F9CD5E11}" srcOrd="5" destOrd="0" presId="urn:microsoft.com/office/officeart/2005/8/layout/cycle6"/>
    <dgm:cxn modelId="{45DD6F65-CE98-48B6-9A2A-48114C69E5F1}" type="presParOf" srcId="{BDE44D18-DFFD-497D-8C1E-C9089A09A9E4}" destId="{9C72931A-B66F-44CF-9E62-391E6597A84A}" srcOrd="6" destOrd="0" presId="urn:microsoft.com/office/officeart/2005/8/layout/cycle6"/>
    <dgm:cxn modelId="{06A6F033-4BDA-4944-A73A-3F19D8BF5E04}" type="presParOf" srcId="{BDE44D18-DFFD-497D-8C1E-C9089A09A9E4}" destId="{5736ADDF-F065-4572-A2AE-2508C9E964A4}" srcOrd="7" destOrd="0" presId="urn:microsoft.com/office/officeart/2005/8/layout/cycle6"/>
    <dgm:cxn modelId="{ECF83032-5119-4D04-BB29-016A081E250C}" type="presParOf" srcId="{BDE44D18-DFFD-497D-8C1E-C9089A09A9E4}" destId="{EDD11BFE-0D05-4BFB-864B-73E6075EB01E}" srcOrd="8" destOrd="0" presId="urn:microsoft.com/office/officeart/2005/8/layout/cycle6"/>
    <dgm:cxn modelId="{1D64C96F-FBCB-49DF-B99C-DA6C41229B88}" type="presParOf" srcId="{BDE44D18-DFFD-497D-8C1E-C9089A09A9E4}" destId="{79831D18-F049-41D9-9816-9F97BD6A06F9}" srcOrd="9" destOrd="0" presId="urn:microsoft.com/office/officeart/2005/8/layout/cycle6"/>
    <dgm:cxn modelId="{A318F411-64C3-4599-95C2-D580D189212B}" type="presParOf" srcId="{BDE44D18-DFFD-497D-8C1E-C9089A09A9E4}" destId="{866850D8-18BA-4359-941D-04B341CBBBDC}" srcOrd="10" destOrd="0" presId="urn:microsoft.com/office/officeart/2005/8/layout/cycle6"/>
    <dgm:cxn modelId="{90459DCD-5E32-4AAA-94E3-85278AF3F207}" type="presParOf" srcId="{BDE44D18-DFFD-497D-8C1E-C9089A09A9E4}" destId="{9FEA0D79-CEA1-4E16-AD91-7F27BA23657E}" srcOrd="11" destOrd="0" presId="urn:microsoft.com/office/officeart/2005/8/layout/cycle6"/>
    <dgm:cxn modelId="{5197503A-2311-402E-A0FF-B63F206F7AD1}" type="presParOf" srcId="{BDE44D18-DFFD-497D-8C1E-C9089A09A9E4}" destId="{9C66D5F3-4914-4C96-B6BB-2C1A77E3D1D0}" srcOrd="12" destOrd="0" presId="urn:microsoft.com/office/officeart/2005/8/layout/cycle6"/>
    <dgm:cxn modelId="{8B1EC9AA-628D-4F3F-863C-360C24B77F40}" type="presParOf" srcId="{BDE44D18-DFFD-497D-8C1E-C9089A09A9E4}" destId="{C2EDE605-9C0E-4E90-9AD0-62E275C08BB9}" srcOrd="13" destOrd="0" presId="urn:microsoft.com/office/officeart/2005/8/layout/cycle6"/>
    <dgm:cxn modelId="{648F5E27-35B8-4DA7-AEC8-27FD75696E87}" type="presParOf" srcId="{BDE44D18-DFFD-497D-8C1E-C9089A09A9E4}" destId="{434C4D76-CA01-46E1-829E-0E4815F3511F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024089-D314-4A9A-82E0-2C423EFE513E}">
      <dsp:nvSpPr>
        <dsp:cNvPr id="0" name=""/>
        <dsp:cNvSpPr/>
      </dsp:nvSpPr>
      <dsp:spPr>
        <a:xfrm>
          <a:off x="0" y="165618"/>
          <a:ext cx="5141370" cy="514137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CB4380-2A2B-44E8-A3D2-40AD02D02B6A}">
      <dsp:nvSpPr>
        <dsp:cNvPr id="0" name=""/>
        <dsp:cNvSpPr/>
      </dsp:nvSpPr>
      <dsp:spPr>
        <a:xfrm>
          <a:off x="2570685" y="165618"/>
          <a:ext cx="5998265" cy="514137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1 место – </a:t>
          </a:r>
          <a:r>
            <a:rPr lang="ru-RU" sz="2000" b="1" kern="1200" dirty="0" smtClean="0"/>
            <a:t>образование-</a:t>
          </a:r>
          <a:r>
            <a:rPr lang="ru-RU" sz="1600" kern="1200" dirty="0" smtClean="0"/>
            <a:t> 172028,4 (60%)</a:t>
          </a:r>
          <a:endParaRPr lang="ru-RU" sz="1600" kern="1200" dirty="0"/>
        </a:p>
      </dsp:txBody>
      <dsp:txXfrm>
        <a:off x="2570685" y="165618"/>
        <a:ext cx="5998265" cy="822619"/>
      </dsp:txXfrm>
    </dsp:sp>
    <dsp:sp modelId="{B65B730C-4495-4D1A-BCAD-39C201D0061C}">
      <dsp:nvSpPr>
        <dsp:cNvPr id="0" name=""/>
        <dsp:cNvSpPr/>
      </dsp:nvSpPr>
      <dsp:spPr>
        <a:xfrm>
          <a:off x="539843" y="988237"/>
          <a:ext cx="4061682" cy="406168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A25BA7-1BDB-423A-AD38-14977014D577}">
      <dsp:nvSpPr>
        <dsp:cNvPr id="0" name=""/>
        <dsp:cNvSpPr/>
      </dsp:nvSpPr>
      <dsp:spPr>
        <a:xfrm>
          <a:off x="2570685" y="988237"/>
          <a:ext cx="5998265" cy="406168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2 место - </a:t>
          </a:r>
          <a:r>
            <a:rPr lang="ru-RU" sz="1800" b="1" kern="1200" dirty="0" smtClean="0"/>
            <a:t>общегосударственные вопросы – </a:t>
          </a:r>
          <a:r>
            <a:rPr lang="ru-RU" sz="1600" kern="1200" dirty="0" smtClean="0"/>
            <a:t>46724,5тыс. руб. (16 %)</a:t>
          </a:r>
          <a:endParaRPr lang="ru-RU" sz="1600" kern="1200" dirty="0"/>
        </a:p>
      </dsp:txBody>
      <dsp:txXfrm>
        <a:off x="2570685" y="988237"/>
        <a:ext cx="5998265" cy="822619"/>
      </dsp:txXfrm>
    </dsp:sp>
    <dsp:sp modelId="{19FD3D09-BC8C-410F-A2CB-9D5E42233E73}">
      <dsp:nvSpPr>
        <dsp:cNvPr id="0" name=""/>
        <dsp:cNvSpPr/>
      </dsp:nvSpPr>
      <dsp:spPr>
        <a:xfrm>
          <a:off x="1079687" y="1810856"/>
          <a:ext cx="2981994" cy="2981994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9A170E-37B7-47CE-BBC2-4A5AFA2A48CA}">
      <dsp:nvSpPr>
        <dsp:cNvPr id="0" name=""/>
        <dsp:cNvSpPr/>
      </dsp:nvSpPr>
      <dsp:spPr>
        <a:xfrm>
          <a:off x="2570685" y="1810856"/>
          <a:ext cx="5998265" cy="298199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3 место – </a:t>
          </a:r>
          <a:r>
            <a:rPr lang="ru-RU" sz="1600" b="1" kern="1200" dirty="0" smtClean="0"/>
            <a:t>национальная экономика </a:t>
          </a:r>
          <a:r>
            <a:rPr lang="ru-RU" sz="1600" kern="1200" dirty="0" smtClean="0"/>
            <a:t>– 22999,9 </a:t>
          </a:r>
          <a:r>
            <a:rPr lang="ru-RU" sz="1600" kern="1200" dirty="0" err="1" smtClean="0"/>
            <a:t>тыс.руб</a:t>
          </a:r>
          <a:r>
            <a:rPr lang="ru-RU" sz="1600" kern="1200" dirty="0" smtClean="0"/>
            <a:t>.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(8%) </a:t>
          </a:r>
          <a:endParaRPr lang="ru-RU" sz="1600" kern="1200" dirty="0"/>
        </a:p>
      </dsp:txBody>
      <dsp:txXfrm>
        <a:off x="2570685" y="1810856"/>
        <a:ext cx="5998265" cy="822619"/>
      </dsp:txXfrm>
    </dsp:sp>
    <dsp:sp modelId="{2ED18418-C9A8-46E5-BBA1-8E1AF8B6D3EF}">
      <dsp:nvSpPr>
        <dsp:cNvPr id="0" name=""/>
        <dsp:cNvSpPr/>
      </dsp:nvSpPr>
      <dsp:spPr>
        <a:xfrm>
          <a:off x="1619531" y="2633476"/>
          <a:ext cx="1902307" cy="190230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6564C3-F602-4B44-BBCC-76D37A737F9B}">
      <dsp:nvSpPr>
        <dsp:cNvPr id="0" name=""/>
        <dsp:cNvSpPr/>
      </dsp:nvSpPr>
      <dsp:spPr>
        <a:xfrm>
          <a:off x="2570685" y="2633476"/>
          <a:ext cx="5998265" cy="190230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4 место –</a:t>
          </a:r>
          <a:r>
            <a:rPr lang="ru-RU" sz="1600" b="1" kern="1200" dirty="0" smtClean="0"/>
            <a:t>культура, кинематография – 19922,0</a:t>
          </a:r>
          <a:r>
            <a:rPr lang="ru-RU" sz="1600" kern="1200" dirty="0" smtClean="0"/>
            <a:t>тыс. руб.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 (7 %)</a:t>
          </a:r>
          <a:endParaRPr lang="ru-RU" sz="1600" kern="1200" dirty="0"/>
        </a:p>
      </dsp:txBody>
      <dsp:txXfrm>
        <a:off x="2570685" y="2633476"/>
        <a:ext cx="5998265" cy="822619"/>
      </dsp:txXfrm>
    </dsp:sp>
    <dsp:sp modelId="{1DB279E7-9370-4C4C-ABD9-8081261ADEE0}">
      <dsp:nvSpPr>
        <dsp:cNvPr id="0" name=""/>
        <dsp:cNvSpPr/>
      </dsp:nvSpPr>
      <dsp:spPr>
        <a:xfrm>
          <a:off x="2159375" y="3456095"/>
          <a:ext cx="822619" cy="822619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6BC475-6F2F-42BA-AC78-FEBE20E96697}">
      <dsp:nvSpPr>
        <dsp:cNvPr id="0" name=""/>
        <dsp:cNvSpPr/>
      </dsp:nvSpPr>
      <dsp:spPr>
        <a:xfrm>
          <a:off x="2570685" y="3456095"/>
          <a:ext cx="5998265" cy="82261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5 место – </a:t>
          </a:r>
          <a:r>
            <a:rPr lang="ru-RU" sz="2000" b="1" kern="1200" dirty="0" smtClean="0"/>
            <a:t>социальная политика - </a:t>
          </a:r>
          <a:r>
            <a:rPr lang="ru-RU" sz="1600" kern="1200" dirty="0" smtClean="0"/>
            <a:t> 16422,6тыс.руб.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(6%)</a:t>
          </a:r>
          <a:endParaRPr lang="ru-RU" sz="1600" kern="1200" dirty="0"/>
        </a:p>
      </dsp:txBody>
      <dsp:txXfrm>
        <a:off x="2570685" y="3456095"/>
        <a:ext cx="5998265" cy="8226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6A9179-EE39-4F9C-B15A-4388083BA301}">
      <dsp:nvSpPr>
        <dsp:cNvPr id="0" name=""/>
        <dsp:cNvSpPr/>
      </dsp:nvSpPr>
      <dsp:spPr>
        <a:xfrm>
          <a:off x="1711111" y="48693"/>
          <a:ext cx="3787870" cy="1060826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Цель: Создание благоприятных условий для сохранения  и развития  культуры</a:t>
          </a:r>
          <a:endParaRPr lang="ru-RU" sz="1200" kern="1200" dirty="0"/>
        </a:p>
      </dsp:txBody>
      <dsp:txXfrm>
        <a:off x="2216160" y="234337"/>
        <a:ext cx="2777771" cy="477371"/>
      </dsp:txXfrm>
    </dsp:sp>
    <dsp:sp modelId="{1E572E8A-018C-4623-8F88-2DA7FA19F0A0}">
      <dsp:nvSpPr>
        <dsp:cNvPr id="0" name=""/>
        <dsp:cNvSpPr/>
      </dsp:nvSpPr>
      <dsp:spPr>
        <a:xfrm>
          <a:off x="2846128" y="729094"/>
          <a:ext cx="4355415" cy="1052177"/>
        </a:xfrm>
        <a:prstGeom prst="ellipse">
          <a:avLst/>
        </a:prstGeom>
        <a:solidFill>
          <a:schemeClr val="accent2">
            <a:alpha val="50000"/>
            <a:hueOff val="-3277702"/>
            <a:satOff val="-3888"/>
            <a:lumOff val="-2059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Задачи: Сохранение и развитие музейного дела, кинематографии, развитие дополнительного образования детей</a:t>
          </a:r>
          <a:endParaRPr lang="ru-RU" sz="1200" kern="1200" dirty="0"/>
        </a:p>
      </dsp:txBody>
      <dsp:txXfrm>
        <a:off x="4178159" y="1000906"/>
        <a:ext cx="2613249" cy="578697"/>
      </dsp:txXfrm>
    </dsp:sp>
    <dsp:sp modelId="{A1D1D5E7-A1D4-4484-B224-82F6EE009572}">
      <dsp:nvSpPr>
        <dsp:cNvPr id="0" name=""/>
        <dsp:cNvSpPr/>
      </dsp:nvSpPr>
      <dsp:spPr>
        <a:xfrm>
          <a:off x="0" y="729273"/>
          <a:ext cx="4372513" cy="1052177"/>
        </a:xfrm>
        <a:prstGeom prst="ellipse">
          <a:avLst/>
        </a:prstGeom>
        <a:solidFill>
          <a:schemeClr val="accent2">
            <a:alpha val="50000"/>
            <a:hueOff val="-6555403"/>
            <a:satOff val="-7776"/>
            <a:lumOff val="-4117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Задачи: Сохранение культурного наследия,  развитие библиотечного обслуживания</a:t>
          </a:r>
          <a:endParaRPr lang="ru-RU" sz="1200" kern="1200" dirty="0"/>
        </a:p>
      </dsp:txBody>
      <dsp:txXfrm>
        <a:off x="411744" y="1001085"/>
        <a:ext cx="2623507" cy="57869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B48C06-2E98-473F-BBD3-155DD22C4958}">
      <dsp:nvSpPr>
        <dsp:cNvPr id="0" name=""/>
        <dsp:cNvSpPr/>
      </dsp:nvSpPr>
      <dsp:spPr>
        <a:xfrm>
          <a:off x="1124592" y="-65116"/>
          <a:ext cx="3888433" cy="384050"/>
        </a:xfrm>
        <a:prstGeom prst="roundRect">
          <a:avLst/>
        </a:prstGeom>
        <a:gradFill rotWithShape="1">
          <a:gsLst>
            <a:gs pos="28000">
              <a:schemeClr val="accent2">
                <a:tint val="18000"/>
                <a:satMod val="120000"/>
                <a:lumMod val="88000"/>
              </a:schemeClr>
            </a:gs>
            <a:gs pos="100000">
              <a:schemeClr val="accent2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2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Цель: обеспечение долгосрочной  сбалансированности и финансовой устойчивости бюджетной системы </a:t>
          </a:r>
          <a:endParaRPr lang="ru-RU" sz="1400" kern="1200" dirty="0"/>
        </a:p>
      </dsp:txBody>
      <dsp:txXfrm>
        <a:off x="1143340" y="-46368"/>
        <a:ext cx="3850937" cy="346554"/>
      </dsp:txXfrm>
    </dsp:sp>
    <dsp:sp modelId="{BDC208A2-9520-4D90-BD0B-729D3BBF8819}">
      <dsp:nvSpPr>
        <dsp:cNvPr id="0" name=""/>
        <dsp:cNvSpPr/>
      </dsp:nvSpPr>
      <dsp:spPr>
        <a:xfrm>
          <a:off x="2846311" y="317292"/>
          <a:ext cx="1536283" cy="1536283"/>
        </a:xfrm>
        <a:custGeom>
          <a:avLst/>
          <a:gdLst/>
          <a:ahLst/>
          <a:cxnLst/>
          <a:rect l="0" t="0" r="0" b="0"/>
          <a:pathLst>
            <a:path>
              <a:moveTo>
                <a:pt x="822080" y="1896"/>
              </a:moveTo>
              <a:arcTo wR="768141" hR="768141" stAng="16441597" swAng="166034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BE2E8C-FC07-4F15-BE92-65E731ECE6D2}">
      <dsp:nvSpPr>
        <dsp:cNvPr id="0" name=""/>
        <dsp:cNvSpPr/>
      </dsp:nvSpPr>
      <dsp:spPr>
        <a:xfrm>
          <a:off x="3192019" y="433860"/>
          <a:ext cx="2850172" cy="384050"/>
        </a:xfrm>
        <a:prstGeom prst="roundRect">
          <a:avLst/>
        </a:prstGeom>
        <a:gradFill rotWithShape="1">
          <a:gsLst>
            <a:gs pos="28000">
              <a:schemeClr val="accent2">
                <a:tint val="18000"/>
                <a:satMod val="120000"/>
                <a:lumMod val="88000"/>
              </a:schemeClr>
            </a:gs>
            <a:gs pos="100000">
              <a:schemeClr val="accent2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2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Организация и обеспечение бюджетного процесса, </a:t>
          </a:r>
          <a:endParaRPr lang="ru-RU" sz="1100" kern="1200" dirty="0"/>
        </a:p>
      </dsp:txBody>
      <dsp:txXfrm>
        <a:off x="3210767" y="452608"/>
        <a:ext cx="2812676" cy="346554"/>
      </dsp:txXfrm>
    </dsp:sp>
    <dsp:sp modelId="{F2230B14-07C9-4D83-9BD1-8006F9CD5E11}">
      <dsp:nvSpPr>
        <dsp:cNvPr id="0" name=""/>
        <dsp:cNvSpPr/>
      </dsp:nvSpPr>
      <dsp:spPr>
        <a:xfrm>
          <a:off x="3106937" y="-35859"/>
          <a:ext cx="1536283" cy="1536283"/>
        </a:xfrm>
        <a:custGeom>
          <a:avLst/>
          <a:gdLst/>
          <a:ahLst/>
          <a:cxnLst/>
          <a:rect l="0" t="0" r="0" b="0"/>
          <a:pathLst>
            <a:path>
              <a:moveTo>
                <a:pt x="1531360" y="854966"/>
              </a:moveTo>
              <a:arcTo wR="768141" hR="768141" stAng="389408" swAng="52844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72931A-B66F-44CF-9E62-391E6597A84A}">
      <dsp:nvSpPr>
        <dsp:cNvPr id="0" name=""/>
        <dsp:cNvSpPr/>
      </dsp:nvSpPr>
      <dsp:spPr>
        <a:xfrm>
          <a:off x="3408039" y="936102"/>
          <a:ext cx="2323082" cy="672085"/>
        </a:xfrm>
        <a:prstGeom prst="roundRect">
          <a:avLst/>
        </a:prstGeom>
        <a:gradFill rotWithShape="1">
          <a:gsLst>
            <a:gs pos="28000">
              <a:schemeClr val="accent2">
                <a:tint val="18000"/>
                <a:satMod val="120000"/>
                <a:lumMod val="88000"/>
              </a:schemeClr>
            </a:gs>
            <a:gs pos="100000">
              <a:schemeClr val="accent2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2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Создание условий для повышения качества и эффективного  управления муниципальными финансами</a:t>
          </a:r>
          <a:endParaRPr lang="ru-RU" sz="1100" kern="1200" dirty="0"/>
        </a:p>
      </dsp:txBody>
      <dsp:txXfrm>
        <a:off x="3440847" y="968910"/>
        <a:ext cx="2257466" cy="606469"/>
      </dsp:txXfrm>
    </dsp:sp>
    <dsp:sp modelId="{EDD11BFE-0D05-4BFB-864B-73E6075EB01E}">
      <dsp:nvSpPr>
        <dsp:cNvPr id="0" name=""/>
        <dsp:cNvSpPr/>
      </dsp:nvSpPr>
      <dsp:spPr>
        <a:xfrm>
          <a:off x="1641012" y="220394"/>
          <a:ext cx="2801154" cy="2801154"/>
        </a:xfrm>
        <a:custGeom>
          <a:avLst/>
          <a:gdLst/>
          <a:ahLst/>
          <a:cxnLst/>
          <a:rect l="0" t="0" r="0" b="0"/>
          <a:pathLst>
            <a:path>
              <a:moveTo>
                <a:pt x="2801071" y="1415804"/>
              </a:moveTo>
              <a:arcTo wR="1400577" hR="1400577" stAng="21637377" swAng="1066249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831D18-F049-41D9-9816-9F97BD6A06F9}">
      <dsp:nvSpPr>
        <dsp:cNvPr id="0" name=""/>
        <dsp:cNvSpPr/>
      </dsp:nvSpPr>
      <dsp:spPr>
        <a:xfrm>
          <a:off x="167679" y="936103"/>
          <a:ext cx="2683210" cy="697651"/>
        </a:xfrm>
        <a:prstGeom prst="roundRect">
          <a:avLst/>
        </a:prstGeom>
        <a:gradFill rotWithShape="1">
          <a:gsLst>
            <a:gs pos="28000">
              <a:schemeClr val="accent2">
                <a:tint val="18000"/>
                <a:satMod val="120000"/>
                <a:lumMod val="88000"/>
              </a:schemeClr>
            </a:gs>
            <a:gs pos="100000">
              <a:schemeClr val="accent2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2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Эффективное управление муниципальным долгом</a:t>
          </a:r>
          <a:endParaRPr lang="ru-RU" sz="1100" kern="1200" dirty="0"/>
        </a:p>
      </dsp:txBody>
      <dsp:txXfrm>
        <a:off x="201736" y="970160"/>
        <a:ext cx="2615096" cy="629537"/>
      </dsp:txXfrm>
    </dsp:sp>
    <dsp:sp modelId="{9FEA0D79-CEA1-4E16-AD91-7F27BA23657E}">
      <dsp:nvSpPr>
        <dsp:cNvPr id="0" name=""/>
        <dsp:cNvSpPr/>
      </dsp:nvSpPr>
      <dsp:spPr>
        <a:xfrm>
          <a:off x="1419256" y="420088"/>
          <a:ext cx="1536283" cy="1536283"/>
        </a:xfrm>
        <a:custGeom>
          <a:avLst/>
          <a:gdLst/>
          <a:ahLst/>
          <a:cxnLst/>
          <a:rect l="0" t="0" r="0" b="0"/>
          <a:pathLst>
            <a:path>
              <a:moveTo>
                <a:pt x="43121" y="514394"/>
              </a:moveTo>
              <a:arcTo wR="768141" hR="768141" stAng="11957360" swAng="75412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66D5F3-4914-4C96-B6BB-2C1A77E3D1D0}">
      <dsp:nvSpPr>
        <dsp:cNvPr id="0" name=""/>
        <dsp:cNvSpPr/>
      </dsp:nvSpPr>
      <dsp:spPr>
        <a:xfrm>
          <a:off x="95673" y="397285"/>
          <a:ext cx="2933410" cy="384050"/>
        </a:xfrm>
        <a:prstGeom prst="roundRect">
          <a:avLst/>
        </a:prstGeom>
        <a:gradFill rotWithShape="1">
          <a:gsLst>
            <a:gs pos="28000">
              <a:schemeClr val="accent2">
                <a:tint val="18000"/>
                <a:satMod val="120000"/>
                <a:lumMod val="88000"/>
              </a:schemeClr>
            </a:gs>
            <a:gs pos="100000">
              <a:schemeClr val="accent2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2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Обеспечение сбалансированности и устойчивости муниципального бюджета</a:t>
          </a:r>
          <a:endParaRPr lang="ru-RU" sz="1100" kern="1200" dirty="0"/>
        </a:p>
      </dsp:txBody>
      <dsp:txXfrm>
        <a:off x="114421" y="416033"/>
        <a:ext cx="2895914" cy="346554"/>
      </dsp:txXfrm>
    </dsp:sp>
    <dsp:sp modelId="{434C4D76-CA01-46E1-829E-0E4815F3511F}">
      <dsp:nvSpPr>
        <dsp:cNvPr id="0" name=""/>
        <dsp:cNvSpPr/>
      </dsp:nvSpPr>
      <dsp:spPr>
        <a:xfrm>
          <a:off x="1769424" y="313118"/>
          <a:ext cx="1536283" cy="1536283"/>
        </a:xfrm>
        <a:custGeom>
          <a:avLst/>
          <a:gdLst/>
          <a:ahLst/>
          <a:cxnLst/>
          <a:rect l="0" t="0" r="0" b="0"/>
          <a:pathLst>
            <a:path>
              <a:moveTo>
                <a:pt x="420921" y="82955"/>
              </a:moveTo>
              <a:arcTo wR="768141" hR="768141" stAng="14587576" swAng="117717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B48C06-2E98-473F-BBD3-155DD22C4958}">
      <dsp:nvSpPr>
        <dsp:cNvPr id="0" name=""/>
        <dsp:cNvSpPr/>
      </dsp:nvSpPr>
      <dsp:spPr>
        <a:xfrm>
          <a:off x="578918" y="-65116"/>
          <a:ext cx="4938162" cy="384050"/>
        </a:xfrm>
        <a:prstGeom prst="roundRect">
          <a:avLst/>
        </a:prstGeom>
        <a:gradFill rotWithShape="1">
          <a:gsLst>
            <a:gs pos="28000">
              <a:schemeClr val="accent2">
                <a:tint val="18000"/>
                <a:satMod val="120000"/>
                <a:lumMod val="88000"/>
              </a:schemeClr>
            </a:gs>
            <a:gs pos="100000">
              <a:schemeClr val="accent2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2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Цель: повышение  открытости информации   и  расширение возможностей доступа , развитие локально-вычислительной сети,</a:t>
          </a:r>
          <a:endParaRPr lang="ru-RU" sz="1400" kern="1200" dirty="0"/>
        </a:p>
      </dsp:txBody>
      <dsp:txXfrm>
        <a:off x="597666" y="-46368"/>
        <a:ext cx="4900666" cy="346554"/>
      </dsp:txXfrm>
    </dsp:sp>
    <dsp:sp modelId="{BDC208A2-9520-4D90-BD0B-729D3BBF8819}">
      <dsp:nvSpPr>
        <dsp:cNvPr id="0" name=""/>
        <dsp:cNvSpPr/>
      </dsp:nvSpPr>
      <dsp:spPr>
        <a:xfrm>
          <a:off x="2825501" y="317292"/>
          <a:ext cx="1536283" cy="1536283"/>
        </a:xfrm>
        <a:custGeom>
          <a:avLst/>
          <a:gdLst/>
          <a:ahLst/>
          <a:cxnLst/>
          <a:rect l="0" t="0" r="0" b="0"/>
          <a:pathLst>
            <a:path>
              <a:moveTo>
                <a:pt x="822080" y="1896"/>
              </a:moveTo>
              <a:arcTo wR="768141" hR="768141" stAng="16441597" swAng="166034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BE2E8C-FC07-4F15-BE92-65E731ECE6D2}">
      <dsp:nvSpPr>
        <dsp:cNvPr id="0" name=""/>
        <dsp:cNvSpPr/>
      </dsp:nvSpPr>
      <dsp:spPr>
        <a:xfrm>
          <a:off x="3171209" y="433860"/>
          <a:ext cx="2850172" cy="384050"/>
        </a:xfrm>
        <a:prstGeom prst="roundRect">
          <a:avLst/>
        </a:prstGeom>
        <a:gradFill rotWithShape="1">
          <a:gsLst>
            <a:gs pos="28000">
              <a:schemeClr val="accent2">
                <a:tint val="18000"/>
                <a:satMod val="120000"/>
                <a:lumMod val="88000"/>
              </a:schemeClr>
            </a:gs>
            <a:gs pos="100000">
              <a:schemeClr val="accent2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2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Расширение возможностей доступа к информационным ресурсам, </a:t>
          </a:r>
          <a:endParaRPr lang="ru-RU" sz="1200" kern="1200" dirty="0"/>
        </a:p>
      </dsp:txBody>
      <dsp:txXfrm>
        <a:off x="3189957" y="452608"/>
        <a:ext cx="2812676" cy="346554"/>
      </dsp:txXfrm>
    </dsp:sp>
    <dsp:sp modelId="{F2230B14-07C9-4D83-9BD1-8006F9CD5E11}">
      <dsp:nvSpPr>
        <dsp:cNvPr id="0" name=""/>
        <dsp:cNvSpPr/>
      </dsp:nvSpPr>
      <dsp:spPr>
        <a:xfrm>
          <a:off x="3086127" y="-35859"/>
          <a:ext cx="1536283" cy="1536283"/>
        </a:xfrm>
        <a:custGeom>
          <a:avLst/>
          <a:gdLst/>
          <a:ahLst/>
          <a:cxnLst/>
          <a:rect l="0" t="0" r="0" b="0"/>
          <a:pathLst>
            <a:path>
              <a:moveTo>
                <a:pt x="1531360" y="854966"/>
              </a:moveTo>
              <a:arcTo wR="768141" hR="768141" stAng="389408" swAng="52844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72931A-B66F-44CF-9E62-391E6597A84A}">
      <dsp:nvSpPr>
        <dsp:cNvPr id="0" name=""/>
        <dsp:cNvSpPr/>
      </dsp:nvSpPr>
      <dsp:spPr>
        <a:xfrm>
          <a:off x="3387229" y="936102"/>
          <a:ext cx="2323082" cy="672085"/>
        </a:xfrm>
        <a:prstGeom prst="roundRect">
          <a:avLst/>
        </a:prstGeom>
        <a:gradFill rotWithShape="1">
          <a:gsLst>
            <a:gs pos="28000">
              <a:schemeClr val="accent2">
                <a:tint val="18000"/>
                <a:satMod val="120000"/>
                <a:lumMod val="88000"/>
              </a:schemeClr>
            </a:gs>
            <a:gs pos="100000">
              <a:schemeClr val="accent2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2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Обеспечение защиты персональных данных</a:t>
          </a:r>
          <a:endParaRPr lang="ru-RU" sz="1200" kern="1200" dirty="0"/>
        </a:p>
      </dsp:txBody>
      <dsp:txXfrm>
        <a:off x="3420037" y="968910"/>
        <a:ext cx="2257466" cy="606469"/>
      </dsp:txXfrm>
    </dsp:sp>
    <dsp:sp modelId="{EDD11BFE-0D05-4BFB-864B-73E6075EB01E}">
      <dsp:nvSpPr>
        <dsp:cNvPr id="0" name=""/>
        <dsp:cNvSpPr/>
      </dsp:nvSpPr>
      <dsp:spPr>
        <a:xfrm>
          <a:off x="1620202" y="220394"/>
          <a:ext cx="2801154" cy="2801154"/>
        </a:xfrm>
        <a:custGeom>
          <a:avLst/>
          <a:gdLst/>
          <a:ahLst/>
          <a:cxnLst/>
          <a:rect l="0" t="0" r="0" b="0"/>
          <a:pathLst>
            <a:path>
              <a:moveTo>
                <a:pt x="2801071" y="1415804"/>
              </a:moveTo>
              <a:arcTo wR="1400577" hR="1400577" stAng="21637377" swAng="1066249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831D18-F049-41D9-9816-9F97BD6A06F9}">
      <dsp:nvSpPr>
        <dsp:cNvPr id="0" name=""/>
        <dsp:cNvSpPr/>
      </dsp:nvSpPr>
      <dsp:spPr>
        <a:xfrm>
          <a:off x="146869" y="936103"/>
          <a:ext cx="2683210" cy="697651"/>
        </a:xfrm>
        <a:prstGeom prst="roundRect">
          <a:avLst/>
        </a:prstGeom>
        <a:gradFill rotWithShape="1">
          <a:gsLst>
            <a:gs pos="28000">
              <a:schemeClr val="accent2">
                <a:tint val="18000"/>
                <a:satMod val="120000"/>
                <a:lumMod val="88000"/>
              </a:schemeClr>
            </a:gs>
            <a:gs pos="100000">
              <a:schemeClr val="accent2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2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Формирование современной информационной и телекоммуникационной инфраструктуры</a:t>
          </a:r>
          <a:endParaRPr lang="ru-RU" sz="1200" kern="1200" dirty="0"/>
        </a:p>
      </dsp:txBody>
      <dsp:txXfrm>
        <a:off x="180926" y="970160"/>
        <a:ext cx="2615096" cy="629537"/>
      </dsp:txXfrm>
    </dsp:sp>
    <dsp:sp modelId="{9FEA0D79-CEA1-4E16-AD91-7F27BA23657E}">
      <dsp:nvSpPr>
        <dsp:cNvPr id="0" name=""/>
        <dsp:cNvSpPr/>
      </dsp:nvSpPr>
      <dsp:spPr>
        <a:xfrm>
          <a:off x="1398446" y="420088"/>
          <a:ext cx="1536283" cy="1536283"/>
        </a:xfrm>
        <a:custGeom>
          <a:avLst/>
          <a:gdLst/>
          <a:ahLst/>
          <a:cxnLst/>
          <a:rect l="0" t="0" r="0" b="0"/>
          <a:pathLst>
            <a:path>
              <a:moveTo>
                <a:pt x="43121" y="514394"/>
              </a:moveTo>
              <a:arcTo wR="768141" hR="768141" stAng="11957360" swAng="75412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66D5F3-4914-4C96-B6BB-2C1A77E3D1D0}">
      <dsp:nvSpPr>
        <dsp:cNvPr id="0" name=""/>
        <dsp:cNvSpPr/>
      </dsp:nvSpPr>
      <dsp:spPr>
        <a:xfrm>
          <a:off x="74863" y="397285"/>
          <a:ext cx="2933410" cy="384050"/>
        </a:xfrm>
        <a:prstGeom prst="roundRect">
          <a:avLst/>
        </a:prstGeom>
        <a:gradFill rotWithShape="1">
          <a:gsLst>
            <a:gs pos="28000">
              <a:schemeClr val="accent2">
                <a:tint val="18000"/>
                <a:satMod val="120000"/>
                <a:lumMod val="88000"/>
              </a:schemeClr>
            </a:gs>
            <a:gs pos="100000">
              <a:schemeClr val="accent2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2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Создание системы электронного документооборота</a:t>
          </a:r>
          <a:endParaRPr lang="ru-RU" sz="1200" kern="1200" dirty="0"/>
        </a:p>
      </dsp:txBody>
      <dsp:txXfrm>
        <a:off x="93611" y="416033"/>
        <a:ext cx="2895914" cy="346554"/>
      </dsp:txXfrm>
    </dsp:sp>
    <dsp:sp modelId="{434C4D76-CA01-46E1-829E-0E4815F3511F}">
      <dsp:nvSpPr>
        <dsp:cNvPr id="0" name=""/>
        <dsp:cNvSpPr/>
      </dsp:nvSpPr>
      <dsp:spPr>
        <a:xfrm>
          <a:off x="1748615" y="313118"/>
          <a:ext cx="1536283" cy="1536283"/>
        </a:xfrm>
        <a:custGeom>
          <a:avLst/>
          <a:gdLst/>
          <a:ahLst/>
          <a:cxnLst/>
          <a:rect l="0" t="0" r="0" b="0"/>
          <a:pathLst>
            <a:path>
              <a:moveTo>
                <a:pt x="420921" y="82955"/>
              </a:moveTo>
              <a:arcTo wR="768141" hR="768141" stAng="14587576" swAng="117717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0.86842</cdr:x>
      <cdr:y>0.14474</cdr:y>
    </cdr:from>
    <cdr:to>
      <cdr:x>0.97981</cdr:x>
      <cdr:y>0.31182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128792" y="79208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0.85088</cdr:x>
      <cdr:y>0.11842</cdr:y>
    </cdr:from>
    <cdr:to>
      <cdr:x>0.96227</cdr:x>
      <cdr:y>0.28551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984776" y="64807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err="1" smtClean="0"/>
            <a:t>Тыс.руб</a:t>
          </a:r>
          <a:r>
            <a:rPr lang="ru-RU" sz="1100" dirty="0" smtClean="0"/>
            <a:t>.</a:t>
          </a:r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0.36997</cdr:x>
      <cdr:y>0.87593</cdr:y>
    </cdr:from>
    <cdr:to>
      <cdr:x>0.56997</cdr:x>
      <cdr:y>0.92956</cdr:y>
    </cdr:to>
    <cdr:cxnSp macro="">
      <cdr:nvCxnSpPr>
        <cdr:cNvPr id="3" name="Прямая со стрелкой 2"/>
        <cdr:cNvCxnSpPr/>
      </cdr:nvCxnSpPr>
      <cdr:spPr>
        <a:xfrm xmlns:a="http://schemas.openxmlformats.org/drawingml/2006/main">
          <a:off x="2664074" y="3528392"/>
          <a:ext cx="1440160" cy="216024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0.28</cdr:x>
      <cdr:y>0.773</cdr:y>
    </cdr:from>
    <cdr:to>
      <cdr:x>0.42699</cdr:x>
      <cdr:y>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016225" y="3113756"/>
          <a:ext cx="1058416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0.27997</cdr:x>
      <cdr:y>0.85806</cdr:y>
    </cdr:from>
    <cdr:to>
      <cdr:x>0.36997</cdr:x>
      <cdr:y>0.92956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016002" y="3456384"/>
          <a:ext cx="64807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58,9%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0.58997</cdr:x>
      <cdr:y>0.87593</cdr:y>
    </cdr:from>
    <cdr:to>
      <cdr:x>0.66997</cdr:x>
      <cdr:y>0.94744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4248250" y="3528392"/>
          <a:ext cx="57606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53,1%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0.67997</cdr:x>
      <cdr:y>0.87593</cdr:y>
    </cdr:from>
    <cdr:to>
      <cdr:x>0.83695</cdr:x>
      <cdr:y>0.96531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4896322" y="3528392"/>
          <a:ext cx="113042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Уровень долговой нагрузки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0.79997</cdr:x>
      <cdr:y>0.39328</cdr:y>
    </cdr:from>
    <cdr:to>
      <cdr:x>0.92695</cdr:x>
      <cdr:y>0.62028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5760418" y="158417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0.18997</cdr:x>
      <cdr:y>0.69231</cdr:y>
    </cdr:from>
    <cdr:to>
      <cdr:x>0.39696</cdr:x>
      <cdr:y>0.78462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1367930" y="3240360"/>
          <a:ext cx="1490464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0.2301</cdr:x>
      <cdr:y>0.73846</cdr:y>
    </cdr:from>
    <cdr:to>
      <cdr:x>0.33997</cdr:x>
      <cdr:y>0.8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1872208" y="3616512"/>
          <a:ext cx="893978" cy="3013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1958,3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0.5</cdr:x>
      <cdr:y>0.73846</cdr:y>
    </cdr:from>
    <cdr:to>
      <cdr:x>0.59997</cdr:x>
      <cdr:y>0.8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3600401" y="3456384"/>
          <a:ext cx="71985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1406,2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0.67259</cdr:x>
      <cdr:y>0.72308</cdr:y>
    </cdr:from>
    <cdr:to>
      <cdr:x>0.92924</cdr:x>
      <cdr:y>0.84615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5472607" y="3541168"/>
          <a:ext cx="2088233" cy="602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Расходы на обслуживание</a:t>
          </a:r>
        </a:p>
        <a:p xmlns:a="http://schemas.openxmlformats.org/drawingml/2006/main">
          <a:r>
            <a:rPr lang="ru-RU" sz="1100" dirty="0" smtClean="0"/>
            <a:t> муниципального  долга</a:t>
          </a:r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89243"/>
            <a:ext cx="5438775" cy="4444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485"/>
            <a:ext cx="2946400" cy="49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8485"/>
            <a:ext cx="2946400" cy="49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DA9A653-6E0D-43E8-BADA-C4F42B27E69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3097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2F419C-6DE3-4A5D-B5A0-12B126B6216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FEE3F0-F957-4D7E-8994-1F40EE0B39D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4EBE6-FBD8-45CA-B740-A982CFBC877F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085551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1A8F8-72ED-4E48-A385-EC6DB3CBBAA2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71447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92005-A8D6-48CC-A2BA-C9DBB64AAB71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312957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50EFA-2923-4BDB-AFAF-230A52855110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977219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D7FE5-50AA-481C-8009-C34BC8774D73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703726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FF99E-E047-459B-8CC3-4C48771B3A73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626485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299FF-51D8-423F-AA9C-4772DBAB9113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094717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65B68-174C-444C-9B90-2F6779FCC23C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235121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98F3E-06EB-4286-8B8D-410F9B6A5339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205646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C846A-3F51-4FB7-BC06-EC7C7F3961DA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919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A38648-824B-4D46-9293-D9C5A8E159F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2A182-B427-44F6-8E09-BCD4D6892D33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12972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5CBC9-85C5-4376-999A-7EB30DFF2E79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04964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B284D-09C1-4EB0-811A-F7420EF8892C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5838091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4EBE6-FBD8-45CA-B740-A982CFBC877F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427207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1A8F8-72ED-4E48-A385-EC6DB3CBBAA2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415795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92005-A8D6-48CC-A2BA-C9DBB64AAB71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991077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2F419C-6DE3-4A5D-B5A0-12B126B62167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83187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E7A96C-A498-414C-9B2E-9156D2FB974C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74864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AE8504-6F43-438D-9B80-FEA8CEAA4C6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2476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7A125C-944C-4512-B394-0B5C14E14598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34093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3CB5D-6022-4E3D-ACF0-42E449CF1432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0598919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BB4EB5-A4C7-406A-9337-3DA35912FDF8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70381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8DCE1B-6E29-40E3-9489-96224324DD9C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42709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66139E-EB53-44A7-8BD4-5629AE0BD4E2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17490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99AE19-C686-4D62-AC5B-C0EA5DE8C8AA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16309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99EDC6-74FE-4759-A8A1-B64446B94E36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9963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FEE3F0-F957-4D7E-8994-1F40EE0B39DF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71014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A38648-824B-4D46-9293-D9C5A8E159F7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18401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ED27A-185B-4572-B461-856B05FB3D7C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4574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660C8-A332-4C02-AEBA-44355BF1D2F9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1911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CA1A0-EBD7-4A2E-B34B-8BA64A729EF6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7731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72058-50F9-49BC-A180-0B6293056FF5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0139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6C7C1-672B-407D-B795-083C76CCC917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2679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C7D0A-E320-40F0-81A2-A6B388084D02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6693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699FB-E648-412E-AD72-5482E1FD05D8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852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E7A96C-A498-414C-9B2E-9156D2FB974C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200F4-4E22-460F-A1C8-BBFEB1121965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1650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EE6FB-38ED-4A55-B4C1-12DF57C6845A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6001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C9CCA-E9F1-4231-9F79-6E33E0604419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23134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8942E-498A-4B02-A4CB-BF4EC2382E82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29349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0A95B-C61B-4C53-B8E6-31DA1273D461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6283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3CB5D-6022-4E3D-ACF0-42E449CF1432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730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ED27A-185B-4572-B461-856B05FB3D7C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3747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660C8-A332-4C02-AEBA-44355BF1D2F9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54808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CA1A0-EBD7-4A2E-B34B-8BA64A729EF6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740339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72058-50F9-49BC-A180-0B6293056FF5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076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AE8504-6F43-438D-9B80-FEA8CEAA4C6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6C7C1-672B-407D-B795-083C76CCC917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58357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C7D0A-E320-40F0-81A2-A6B388084D02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8149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699FB-E648-412E-AD72-5482E1FD05D8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51344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200F4-4E22-460F-A1C8-BBFEB1121965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23659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EE6FB-38ED-4A55-B4C1-12DF57C6845A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18795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C9CCA-E9F1-4231-9F79-6E33E0604419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66538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8942E-498A-4B02-A4CB-BF4EC2382E82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55541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0A95B-C61B-4C53-B8E6-31DA1273D461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28975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3CB5D-6022-4E3D-ACF0-42E449CF1432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69704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ED27A-185B-4572-B461-856B05FB3D7C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074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7A125C-944C-4512-B394-0B5C14E1459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660C8-A332-4C02-AEBA-44355BF1D2F9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20891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CA1A0-EBD7-4A2E-B34B-8BA64A729EF6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8894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72058-50F9-49BC-A180-0B6293056FF5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25147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6C7C1-672B-407D-B795-083C76CCC917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60996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C7D0A-E320-40F0-81A2-A6B388084D02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82920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699FB-E648-412E-AD72-5482E1FD05D8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06685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200F4-4E22-460F-A1C8-BBFEB1121965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26474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EE6FB-38ED-4A55-B4C1-12DF57C6845A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77666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C9CCA-E9F1-4231-9F79-6E33E0604419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229273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8942E-498A-4B02-A4CB-BF4EC2382E82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577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BB4EB5-A4C7-406A-9337-3DA35912FDF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0A95B-C61B-4C53-B8E6-31DA1273D461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66507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50EFA-2923-4BDB-AFAF-230A52855110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14458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D7FE5-50AA-481C-8009-C34BC8774D73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108234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FF99E-E047-459B-8CC3-4C48771B3A73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87151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299FF-51D8-423F-AA9C-4772DBAB9113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46305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65B68-174C-444C-9B90-2F6779FCC23C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07886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98F3E-06EB-4286-8B8D-410F9B6A5339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02222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C846A-3F51-4FB7-BC06-EC7C7F3961DA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22148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2A182-B427-44F6-8E09-BCD4D6892D33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6870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5CBC9-85C5-4376-999A-7EB30DFF2E79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58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8DCE1B-6E29-40E3-9489-96224324DD9C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B284D-09C1-4EB0-811A-F7420EF8892C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35860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4EBE6-FBD8-45CA-B740-A982CFBC877F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43796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1A8F8-72ED-4E48-A385-EC6DB3CBBAA2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22297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92005-A8D6-48CC-A2BA-C9DBB64AAB71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92909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50EFA-2923-4BDB-AFAF-230A52855110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45769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D7FE5-50AA-481C-8009-C34BC8774D73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46755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FF99E-E047-459B-8CC3-4C48771B3A73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328917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299FF-51D8-423F-AA9C-4772DBAB9113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30434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65B68-174C-444C-9B90-2F6779FCC23C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838743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98F3E-06EB-4286-8B8D-410F9B6A5339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074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66139E-EB53-44A7-8BD4-5629AE0BD4E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C846A-3F51-4FB7-BC06-EC7C7F3961DA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449124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2A182-B427-44F6-8E09-BCD4D6892D33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168606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5CBC9-85C5-4376-999A-7EB30DFF2E79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74313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B284D-09C1-4EB0-811A-F7420EF8892C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55589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4EBE6-FBD8-45CA-B740-A982CFBC877F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65900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1A8F8-72ED-4E48-A385-EC6DB3CBBAA2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147347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92005-A8D6-48CC-A2BA-C9DBB64AAB71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4088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50EFA-2923-4BDB-AFAF-230A52855110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2286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D7FE5-50AA-481C-8009-C34BC8774D73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289511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FF99E-E047-459B-8CC3-4C48771B3A73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987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99AE19-C686-4D62-AC5B-C0EA5DE8C8A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299FF-51D8-423F-AA9C-4772DBAB9113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311724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65B68-174C-444C-9B90-2F6779FCC23C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54533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98F3E-06EB-4286-8B8D-410F9B6A5339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693140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C846A-3F51-4FB7-BC06-EC7C7F3961DA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21617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2A182-B427-44F6-8E09-BCD4D6892D33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44688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5CBC9-85C5-4376-999A-7EB30DFF2E79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998682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B284D-09C1-4EB0-811A-F7420EF8892C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02270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4EBE6-FBD8-45CA-B740-A982CFBC877F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676604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1A8F8-72ED-4E48-A385-EC6DB3CBBAA2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813740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92005-A8D6-48CC-A2BA-C9DBB64AAB71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497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99EDC6-74FE-4759-A8A1-B64446B94E3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50EFA-2923-4BDB-AFAF-230A52855110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4284513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D7FE5-50AA-481C-8009-C34BC8774D73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81254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FF99E-E047-459B-8CC3-4C48771B3A73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352888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299FF-51D8-423F-AA9C-4772DBAB9113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023801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65B68-174C-444C-9B90-2F6779FCC23C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15276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98F3E-06EB-4286-8B8D-410F9B6A5339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1661107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C846A-3F51-4FB7-BC06-EC7C7F3961DA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783152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2A182-B427-44F6-8E09-BCD4D6892D33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092187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5CBC9-85C5-4376-999A-7EB30DFF2E79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063702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B284D-09C1-4EB0-811A-F7420EF8892C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031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3.xml"/><Relationship Id="rId3" Type="http://schemas.openxmlformats.org/officeDocument/2006/relationships/slideLayout" Target="../slideLayouts/slideLayout118.xml"/><Relationship Id="rId7" Type="http://schemas.openxmlformats.org/officeDocument/2006/relationships/slideLayout" Target="../slideLayouts/slideLayout122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17.xml"/><Relationship Id="rId1" Type="http://schemas.openxmlformats.org/officeDocument/2006/relationships/slideLayout" Target="../slideLayouts/slideLayout116.xml"/><Relationship Id="rId6" Type="http://schemas.openxmlformats.org/officeDocument/2006/relationships/slideLayout" Target="../slideLayouts/slideLayout121.xml"/><Relationship Id="rId11" Type="http://schemas.openxmlformats.org/officeDocument/2006/relationships/slideLayout" Target="../slideLayouts/slideLayout126.xml"/><Relationship Id="rId5" Type="http://schemas.openxmlformats.org/officeDocument/2006/relationships/slideLayout" Target="../slideLayouts/slideLayout120.xml"/><Relationship Id="rId10" Type="http://schemas.openxmlformats.org/officeDocument/2006/relationships/slideLayout" Target="../slideLayouts/slideLayout125.xml"/><Relationship Id="rId4" Type="http://schemas.openxmlformats.org/officeDocument/2006/relationships/slideLayout" Target="../slideLayouts/slideLayout119.xml"/><Relationship Id="rId9" Type="http://schemas.openxmlformats.org/officeDocument/2006/relationships/slideLayout" Target="../slideLayouts/slideLayout12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slideLayout" Target="../slideLayouts/slideLayout50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1.xml"/><Relationship Id="rId13" Type="http://schemas.openxmlformats.org/officeDocument/2006/relationships/slideLayout" Target="../slideLayouts/slideLayout76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12" Type="http://schemas.openxmlformats.org/officeDocument/2006/relationships/slideLayout" Target="../slideLayouts/slideLayout75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11" Type="http://schemas.openxmlformats.org/officeDocument/2006/relationships/slideLayout" Target="../slideLayouts/slideLayout74.xml"/><Relationship Id="rId5" Type="http://schemas.openxmlformats.org/officeDocument/2006/relationships/slideLayout" Target="../slideLayouts/slideLayout68.xml"/><Relationship Id="rId10" Type="http://schemas.openxmlformats.org/officeDocument/2006/relationships/slideLayout" Target="../slideLayouts/slideLayout73.xml"/><Relationship Id="rId4" Type="http://schemas.openxmlformats.org/officeDocument/2006/relationships/slideLayout" Target="../slideLayouts/slideLayout67.xml"/><Relationship Id="rId9" Type="http://schemas.openxmlformats.org/officeDocument/2006/relationships/slideLayout" Target="../slideLayouts/slideLayout72.xml"/><Relationship Id="rId1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4.xml"/><Relationship Id="rId13" Type="http://schemas.openxmlformats.org/officeDocument/2006/relationships/slideLayout" Target="../slideLayouts/slideLayout89.xml"/><Relationship Id="rId3" Type="http://schemas.openxmlformats.org/officeDocument/2006/relationships/slideLayout" Target="../slideLayouts/slideLayout79.xml"/><Relationship Id="rId7" Type="http://schemas.openxmlformats.org/officeDocument/2006/relationships/slideLayout" Target="../slideLayouts/slideLayout83.xml"/><Relationship Id="rId12" Type="http://schemas.openxmlformats.org/officeDocument/2006/relationships/slideLayout" Target="../slideLayouts/slideLayout88.xml"/><Relationship Id="rId2" Type="http://schemas.openxmlformats.org/officeDocument/2006/relationships/slideLayout" Target="../slideLayouts/slideLayout78.xml"/><Relationship Id="rId1" Type="http://schemas.openxmlformats.org/officeDocument/2006/relationships/slideLayout" Target="../slideLayouts/slideLayout77.xml"/><Relationship Id="rId6" Type="http://schemas.openxmlformats.org/officeDocument/2006/relationships/slideLayout" Target="../slideLayouts/slideLayout82.xml"/><Relationship Id="rId11" Type="http://schemas.openxmlformats.org/officeDocument/2006/relationships/slideLayout" Target="../slideLayouts/slideLayout87.xml"/><Relationship Id="rId5" Type="http://schemas.openxmlformats.org/officeDocument/2006/relationships/slideLayout" Target="../slideLayouts/slideLayout81.xml"/><Relationship Id="rId10" Type="http://schemas.openxmlformats.org/officeDocument/2006/relationships/slideLayout" Target="../slideLayouts/slideLayout86.xml"/><Relationship Id="rId4" Type="http://schemas.openxmlformats.org/officeDocument/2006/relationships/slideLayout" Target="../slideLayouts/slideLayout80.xml"/><Relationship Id="rId9" Type="http://schemas.openxmlformats.org/officeDocument/2006/relationships/slideLayout" Target="../slideLayouts/slideLayout85.xml"/><Relationship Id="rId1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7.xml"/><Relationship Id="rId13" Type="http://schemas.openxmlformats.org/officeDocument/2006/relationships/slideLayout" Target="../slideLayouts/slideLayout102.xml"/><Relationship Id="rId3" Type="http://schemas.openxmlformats.org/officeDocument/2006/relationships/slideLayout" Target="../slideLayouts/slideLayout92.xml"/><Relationship Id="rId7" Type="http://schemas.openxmlformats.org/officeDocument/2006/relationships/slideLayout" Target="../slideLayouts/slideLayout96.xml"/><Relationship Id="rId12" Type="http://schemas.openxmlformats.org/officeDocument/2006/relationships/slideLayout" Target="../slideLayouts/slideLayout101.xml"/><Relationship Id="rId2" Type="http://schemas.openxmlformats.org/officeDocument/2006/relationships/slideLayout" Target="../slideLayouts/slideLayout91.xml"/><Relationship Id="rId1" Type="http://schemas.openxmlformats.org/officeDocument/2006/relationships/slideLayout" Target="../slideLayouts/slideLayout90.xml"/><Relationship Id="rId6" Type="http://schemas.openxmlformats.org/officeDocument/2006/relationships/slideLayout" Target="../slideLayouts/slideLayout95.xml"/><Relationship Id="rId11" Type="http://schemas.openxmlformats.org/officeDocument/2006/relationships/slideLayout" Target="../slideLayouts/slideLayout100.xml"/><Relationship Id="rId5" Type="http://schemas.openxmlformats.org/officeDocument/2006/relationships/slideLayout" Target="../slideLayouts/slideLayout94.xml"/><Relationship Id="rId10" Type="http://schemas.openxmlformats.org/officeDocument/2006/relationships/slideLayout" Target="../slideLayouts/slideLayout99.xml"/><Relationship Id="rId4" Type="http://schemas.openxmlformats.org/officeDocument/2006/relationships/slideLayout" Target="../slideLayouts/slideLayout93.xml"/><Relationship Id="rId9" Type="http://schemas.openxmlformats.org/officeDocument/2006/relationships/slideLayout" Target="../slideLayouts/slideLayout98.xml"/><Relationship Id="rId14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0.xml"/><Relationship Id="rId13" Type="http://schemas.openxmlformats.org/officeDocument/2006/relationships/slideLayout" Target="../slideLayouts/slideLayout115.xml"/><Relationship Id="rId3" Type="http://schemas.openxmlformats.org/officeDocument/2006/relationships/slideLayout" Target="../slideLayouts/slideLayout105.xml"/><Relationship Id="rId7" Type="http://schemas.openxmlformats.org/officeDocument/2006/relationships/slideLayout" Target="../slideLayouts/slideLayout109.xml"/><Relationship Id="rId12" Type="http://schemas.openxmlformats.org/officeDocument/2006/relationships/slideLayout" Target="../slideLayouts/slideLayout114.xml"/><Relationship Id="rId2" Type="http://schemas.openxmlformats.org/officeDocument/2006/relationships/slideLayout" Target="../slideLayouts/slideLayout104.xml"/><Relationship Id="rId1" Type="http://schemas.openxmlformats.org/officeDocument/2006/relationships/slideLayout" Target="../slideLayouts/slideLayout103.xml"/><Relationship Id="rId6" Type="http://schemas.openxmlformats.org/officeDocument/2006/relationships/slideLayout" Target="../slideLayouts/slideLayout108.xml"/><Relationship Id="rId11" Type="http://schemas.openxmlformats.org/officeDocument/2006/relationships/slideLayout" Target="../slideLayouts/slideLayout113.xml"/><Relationship Id="rId5" Type="http://schemas.openxmlformats.org/officeDocument/2006/relationships/slideLayout" Target="../slideLayouts/slideLayout107.xml"/><Relationship Id="rId10" Type="http://schemas.openxmlformats.org/officeDocument/2006/relationships/slideLayout" Target="../slideLayouts/slideLayout112.xml"/><Relationship Id="rId4" Type="http://schemas.openxmlformats.org/officeDocument/2006/relationships/slideLayout" Target="../slideLayouts/slideLayout106.xml"/><Relationship Id="rId9" Type="http://schemas.openxmlformats.org/officeDocument/2006/relationships/slideLayout" Target="../slideLayouts/slideLayout111.xml"/><Relationship Id="rId14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C7F95B5C-F00B-43F9-BECA-E32009FA651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94" r:id="rId1"/>
    <p:sldLayoutId id="2147485495" r:id="rId2"/>
    <p:sldLayoutId id="2147485496" r:id="rId3"/>
    <p:sldLayoutId id="2147485497" r:id="rId4"/>
    <p:sldLayoutId id="2147485498" r:id="rId5"/>
    <p:sldLayoutId id="2147485499" r:id="rId6"/>
    <p:sldLayoutId id="2147485500" r:id="rId7"/>
    <p:sldLayoutId id="2147485501" r:id="rId8"/>
    <p:sldLayoutId id="2147485502" r:id="rId9"/>
    <p:sldLayoutId id="2147485503" r:id="rId10"/>
    <p:sldLayoutId id="2147485504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C7F95B5C-F00B-43F9-BECA-E32009FA651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126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618" r:id="rId1"/>
    <p:sldLayoutId id="2147485619" r:id="rId2"/>
    <p:sldLayoutId id="2147485620" r:id="rId3"/>
    <p:sldLayoutId id="2147485621" r:id="rId4"/>
    <p:sldLayoutId id="2147485622" r:id="rId5"/>
    <p:sldLayoutId id="2147485623" r:id="rId6"/>
    <p:sldLayoutId id="2147485624" r:id="rId7"/>
    <p:sldLayoutId id="2147485625" r:id="rId8"/>
    <p:sldLayoutId id="2147485626" r:id="rId9"/>
    <p:sldLayoutId id="2147485627" r:id="rId10"/>
    <p:sldLayoutId id="2147485628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defRPr>
            </a:lvl1pPr>
          </a:lstStyle>
          <a:p>
            <a:pPr eaLnBrk="0" hangingPunct="0"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defRPr>
            </a:lvl1pPr>
          </a:lstStyle>
          <a:p>
            <a:pPr eaLnBrk="0" hangingPunct="0"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defRPr>
            </a:lvl1pPr>
          </a:lstStyle>
          <a:p>
            <a:pPr eaLnBrk="0" hangingPunct="0">
              <a:defRPr/>
            </a:pPr>
            <a:fld id="{55E418AB-851E-4B72-AC7A-CC83FB3047F5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 eaLnBrk="0" hangingPunct="0"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052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506" r:id="rId1"/>
    <p:sldLayoutId id="2147485507" r:id="rId2"/>
    <p:sldLayoutId id="2147485508" r:id="rId3"/>
    <p:sldLayoutId id="2147485509" r:id="rId4"/>
    <p:sldLayoutId id="2147485510" r:id="rId5"/>
    <p:sldLayoutId id="2147485511" r:id="rId6"/>
    <p:sldLayoutId id="2147485512" r:id="rId7"/>
    <p:sldLayoutId id="2147485513" r:id="rId8"/>
    <p:sldLayoutId id="2147485514" r:id="rId9"/>
    <p:sldLayoutId id="2147485515" r:id="rId10"/>
    <p:sldLayoutId id="2147485516" r:id="rId11"/>
    <p:sldLayoutId id="2147485517" r:id="rId12"/>
    <p:sldLayoutId id="2147485518" r:id="rId13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Monotype Corsiva" pitchFamily="66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Monotype Corsiva" pitchFamily="66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Monotype Corsiva" pitchFamily="66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Monotype Corsiva" pitchFamily="66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defRPr>
            </a:lvl1pPr>
          </a:lstStyle>
          <a:p>
            <a:pPr eaLnBrk="0" hangingPunct="0"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defRPr>
            </a:lvl1pPr>
          </a:lstStyle>
          <a:p>
            <a:pPr eaLnBrk="0" hangingPunct="0"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defRPr>
            </a:lvl1pPr>
          </a:lstStyle>
          <a:p>
            <a:pPr eaLnBrk="0" hangingPunct="0">
              <a:defRPr/>
            </a:pPr>
            <a:fld id="{55E418AB-851E-4B72-AC7A-CC83FB3047F5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 eaLnBrk="0" hangingPunct="0"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949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520" r:id="rId1"/>
    <p:sldLayoutId id="2147485521" r:id="rId2"/>
    <p:sldLayoutId id="2147485522" r:id="rId3"/>
    <p:sldLayoutId id="2147485523" r:id="rId4"/>
    <p:sldLayoutId id="2147485524" r:id="rId5"/>
    <p:sldLayoutId id="2147485525" r:id="rId6"/>
    <p:sldLayoutId id="2147485526" r:id="rId7"/>
    <p:sldLayoutId id="2147485527" r:id="rId8"/>
    <p:sldLayoutId id="2147485528" r:id="rId9"/>
    <p:sldLayoutId id="2147485529" r:id="rId10"/>
    <p:sldLayoutId id="2147485530" r:id="rId11"/>
    <p:sldLayoutId id="2147485531" r:id="rId12"/>
    <p:sldLayoutId id="2147485532" r:id="rId13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Monotype Corsiva" pitchFamily="66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Monotype Corsiva" pitchFamily="66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Monotype Corsiva" pitchFamily="66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Monotype Corsiva" pitchFamily="66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defRPr>
            </a:lvl1pPr>
          </a:lstStyle>
          <a:p>
            <a:pPr eaLnBrk="0" hangingPunct="0"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defRPr>
            </a:lvl1pPr>
          </a:lstStyle>
          <a:p>
            <a:pPr eaLnBrk="0" hangingPunct="0"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defRPr>
            </a:lvl1pPr>
          </a:lstStyle>
          <a:p>
            <a:pPr eaLnBrk="0" hangingPunct="0">
              <a:defRPr/>
            </a:pPr>
            <a:fld id="{55E418AB-851E-4B72-AC7A-CC83FB3047F5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 eaLnBrk="0" hangingPunct="0"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93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534" r:id="rId1"/>
    <p:sldLayoutId id="2147485535" r:id="rId2"/>
    <p:sldLayoutId id="2147485536" r:id="rId3"/>
    <p:sldLayoutId id="2147485537" r:id="rId4"/>
    <p:sldLayoutId id="2147485538" r:id="rId5"/>
    <p:sldLayoutId id="2147485539" r:id="rId6"/>
    <p:sldLayoutId id="2147485540" r:id="rId7"/>
    <p:sldLayoutId id="2147485541" r:id="rId8"/>
    <p:sldLayoutId id="2147485542" r:id="rId9"/>
    <p:sldLayoutId id="2147485543" r:id="rId10"/>
    <p:sldLayoutId id="2147485544" r:id="rId11"/>
    <p:sldLayoutId id="2147485545" r:id="rId12"/>
    <p:sldLayoutId id="2147485546" r:id="rId13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Monotype Corsiva" pitchFamily="66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Monotype Corsiva" pitchFamily="66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Monotype Corsiva" pitchFamily="66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Monotype Corsiva" pitchFamily="66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defRPr>
            </a:lvl1pPr>
          </a:lstStyle>
          <a:p>
            <a:pPr eaLnBrk="0" hangingPunct="0"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defRPr>
            </a:lvl1pPr>
          </a:lstStyle>
          <a:p>
            <a:pPr eaLnBrk="0" hangingPunct="0"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defRPr>
            </a:lvl1pPr>
          </a:lstStyle>
          <a:p>
            <a:pPr eaLnBrk="0" hangingPunct="0">
              <a:defRPr/>
            </a:pPr>
            <a:fld id="{60680542-CA44-45E6-BAED-E1ABDE3AC0BE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 eaLnBrk="0" hangingPunct="0"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946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548" r:id="rId1"/>
    <p:sldLayoutId id="2147485549" r:id="rId2"/>
    <p:sldLayoutId id="2147485550" r:id="rId3"/>
    <p:sldLayoutId id="2147485551" r:id="rId4"/>
    <p:sldLayoutId id="2147485552" r:id="rId5"/>
    <p:sldLayoutId id="2147485553" r:id="rId6"/>
    <p:sldLayoutId id="2147485554" r:id="rId7"/>
    <p:sldLayoutId id="2147485555" r:id="rId8"/>
    <p:sldLayoutId id="2147485556" r:id="rId9"/>
    <p:sldLayoutId id="2147485557" r:id="rId10"/>
    <p:sldLayoutId id="2147485558" r:id="rId11"/>
    <p:sldLayoutId id="2147485559" r:id="rId12"/>
    <p:sldLayoutId id="2147485560" r:id="rId13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Monotype Corsiva" pitchFamily="66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Monotype Corsiva" pitchFamily="66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Monotype Corsiva" pitchFamily="66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Monotype Corsiva" pitchFamily="66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defRPr>
            </a:lvl1pPr>
          </a:lstStyle>
          <a:p>
            <a:pPr eaLnBrk="0" hangingPunct="0"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defRPr>
            </a:lvl1pPr>
          </a:lstStyle>
          <a:p>
            <a:pPr eaLnBrk="0" hangingPunct="0"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defRPr>
            </a:lvl1pPr>
          </a:lstStyle>
          <a:p>
            <a:pPr eaLnBrk="0" hangingPunct="0">
              <a:defRPr/>
            </a:pPr>
            <a:fld id="{60680542-CA44-45E6-BAED-E1ABDE3AC0BE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 eaLnBrk="0" hangingPunct="0"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707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562" r:id="rId1"/>
    <p:sldLayoutId id="2147485563" r:id="rId2"/>
    <p:sldLayoutId id="2147485564" r:id="rId3"/>
    <p:sldLayoutId id="2147485565" r:id="rId4"/>
    <p:sldLayoutId id="2147485566" r:id="rId5"/>
    <p:sldLayoutId id="2147485567" r:id="rId6"/>
    <p:sldLayoutId id="2147485568" r:id="rId7"/>
    <p:sldLayoutId id="2147485569" r:id="rId8"/>
    <p:sldLayoutId id="2147485570" r:id="rId9"/>
    <p:sldLayoutId id="2147485571" r:id="rId10"/>
    <p:sldLayoutId id="2147485572" r:id="rId11"/>
    <p:sldLayoutId id="2147485573" r:id="rId12"/>
    <p:sldLayoutId id="2147485574" r:id="rId13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Monotype Corsiva" pitchFamily="66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Monotype Corsiva" pitchFamily="66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Monotype Corsiva" pitchFamily="66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Monotype Corsiva" pitchFamily="66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defRPr>
            </a:lvl1pPr>
          </a:lstStyle>
          <a:p>
            <a:pPr eaLnBrk="0" hangingPunct="0"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defRPr>
            </a:lvl1pPr>
          </a:lstStyle>
          <a:p>
            <a:pPr eaLnBrk="0" hangingPunct="0"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defRPr>
            </a:lvl1pPr>
          </a:lstStyle>
          <a:p>
            <a:pPr eaLnBrk="0" hangingPunct="0">
              <a:defRPr/>
            </a:pPr>
            <a:fld id="{60680542-CA44-45E6-BAED-E1ABDE3AC0BE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 eaLnBrk="0" hangingPunct="0"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802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576" r:id="rId1"/>
    <p:sldLayoutId id="2147485577" r:id="rId2"/>
    <p:sldLayoutId id="2147485578" r:id="rId3"/>
    <p:sldLayoutId id="2147485579" r:id="rId4"/>
    <p:sldLayoutId id="2147485580" r:id="rId5"/>
    <p:sldLayoutId id="2147485581" r:id="rId6"/>
    <p:sldLayoutId id="2147485582" r:id="rId7"/>
    <p:sldLayoutId id="2147485583" r:id="rId8"/>
    <p:sldLayoutId id="2147485584" r:id="rId9"/>
    <p:sldLayoutId id="2147485585" r:id="rId10"/>
    <p:sldLayoutId id="2147485586" r:id="rId11"/>
    <p:sldLayoutId id="2147485587" r:id="rId12"/>
    <p:sldLayoutId id="2147485588" r:id="rId13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Monotype Corsiva" pitchFamily="66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Monotype Corsiva" pitchFamily="66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Monotype Corsiva" pitchFamily="66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Monotype Corsiva" pitchFamily="66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defRPr>
            </a:lvl1pPr>
          </a:lstStyle>
          <a:p>
            <a:pPr eaLnBrk="0" hangingPunct="0"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defRPr>
            </a:lvl1pPr>
          </a:lstStyle>
          <a:p>
            <a:pPr eaLnBrk="0" hangingPunct="0"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defRPr>
            </a:lvl1pPr>
          </a:lstStyle>
          <a:p>
            <a:pPr eaLnBrk="0" hangingPunct="0">
              <a:defRPr/>
            </a:pPr>
            <a:fld id="{60680542-CA44-45E6-BAED-E1ABDE3AC0BE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 eaLnBrk="0" hangingPunct="0"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647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590" r:id="rId1"/>
    <p:sldLayoutId id="2147485591" r:id="rId2"/>
    <p:sldLayoutId id="2147485592" r:id="rId3"/>
    <p:sldLayoutId id="2147485593" r:id="rId4"/>
    <p:sldLayoutId id="2147485594" r:id="rId5"/>
    <p:sldLayoutId id="2147485595" r:id="rId6"/>
    <p:sldLayoutId id="2147485596" r:id="rId7"/>
    <p:sldLayoutId id="2147485597" r:id="rId8"/>
    <p:sldLayoutId id="2147485598" r:id="rId9"/>
    <p:sldLayoutId id="2147485599" r:id="rId10"/>
    <p:sldLayoutId id="2147485600" r:id="rId11"/>
    <p:sldLayoutId id="2147485601" r:id="rId12"/>
    <p:sldLayoutId id="2147485602" r:id="rId13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Monotype Corsiva" pitchFamily="66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Monotype Corsiva" pitchFamily="66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Monotype Corsiva" pitchFamily="66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Monotype Corsiva" pitchFamily="66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defRPr>
            </a:lvl1pPr>
          </a:lstStyle>
          <a:p>
            <a:pPr eaLnBrk="0" hangingPunct="0"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defRPr>
            </a:lvl1pPr>
          </a:lstStyle>
          <a:p>
            <a:pPr eaLnBrk="0" hangingPunct="0"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defRPr>
            </a:lvl1pPr>
          </a:lstStyle>
          <a:p>
            <a:pPr eaLnBrk="0" hangingPunct="0">
              <a:defRPr/>
            </a:pPr>
            <a:fld id="{60680542-CA44-45E6-BAED-E1ABDE3AC0BE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 eaLnBrk="0" hangingPunct="0"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017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604" r:id="rId1"/>
    <p:sldLayoutId id="2147485605" r:id="rId2"/>
    <p:sldLayoutId id="2147485606" r:id="rId3"/>
    <p:sldLayoutId id="2147485607" r:id="rId4"/>
    <p:sldLayoutId id="2147485608" r:id="rId5"/>
    <p:sldLayoutId id="2147485609" r:id="rId6"/>
    <p:sldLayoutId id="2147485610" r:id="rId7"/>
    <p:sldLayoutId id="2147485611" r:id="rId8"/>
    <p:sldLayoutId id="2147485612" r:id="rId9"/>
    <p:sldLayoutId id="2147485613" r:id="rId10"/>
    <p:sldLayoutId id="2147485614" r:id="rId11"/>
    <p:sldLayoutId id="2147485615" r:id="rId12"/>
    <p:sldLayoutId id="2147485616" r:id="rId13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Monotype Corsiva" pitchFamily="66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Monotype Corsiva" pitchFamily="66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Monotype Corsiva" pitchFamily="66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Monotype Corsiva" pitchFamily="66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1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______________________5.xlsm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______________________7.xlsm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9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95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340768"/>
            <a:ext cx="7988300" cy="3888432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 eaLnBrk="1" hangingPunct="1">
              <a:defRPr/>
            </a:pPr>
            <a:r>
              <a:rPr lang="ru-RU" b="1" i="1" dirty="0" smtClean="0">
                <a:solidFill>
                  <a:srgbClr val="333399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ru-RU" b="1" i="1" dirty="0" smtClean="0">
                <a:solidFill>
                  <a:srgbClr val="333399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b="1" i="1" dirty="0" smtClean="0">
                <a:solidFill>
                  <a:srgbClr val="333399"/>
                </a:solidFill>
                <a:effectLst/>
              </a:rPr>
              <a:t> </a:t>
            </a:r>
            <a:r>
              <a:rPr lang="ru-RU" sz="4000" b="1" dirty="0" smtClean="0">
                <a:solidFill>
                  <a:srgbClr val="0000FF"/>
                </a:solidFill>
                <a:effectLst/>
              </a:rPr>
              <a:t>Отчет об</a:t>
            </a:r>
            <a:br>
              <a:rPr lang="ru-RU" sz="4000" b="1" dirty="0" smtClean="0">
                <a:solidFill>
                  <a:srgbClr val="0000FF"/>
                </a:solidFill>
                <a:effectLst/>
              </a:rPr>
            </a:br>
            <a:r>
              <a:rPr lang="ru-RU" sz="4000" b="1" dirty="0" smtClean="0">
                <a:solidFill>
                  <a:srgbClr val="0000FF"/>
                </a:solidFill>
                <a:effectLst/>
              </a:rPr>
              <a:t>исполнении бюджета муниципального образования «Город Адыгейск»</a:t>
            </a:r>
            <a:br>
              <a:rPr lang="ru-RU" sz="4000" b="1" dirty="0" smtClean="0">
                <a:solidFill>
                  <a:srgbClr val="0000FF"/>
                </a:solidFill>
                <a:effectLst/>
              </a:rPr>
            </a:br>
            <a:r>
              <a:rPr lang="ru-RU" sz="4000" b="1" dirty="0" smtClean="0">
                <a:solidFill>
                  <a:srgbClr val="0000FF"/>
                </a:solidFill>
                <a:effectLst/>
              </a:rPr>
              <a:t>за 2016</a:t>
            </a:r>
            <a:r>
              <a:rPr lang="ru-RU" sz="4000" b="1" dirty="0" smtClean="0">
                <a:solidFill>
                  <a:srgbClr val="0000FF"/>
                </a:solidFill>
                <a:effectLst/>
                <a:latin typeface="Arial" charset="0"/>
              </a:rPr>
              <a:t> </a:t>
            </a:r>
            <a:r>
              <a:rPr lang="ru-RU" sz="4000" b="1" dirty="0" smtClean="0">
                <a:solidFill>
                  <a:srgbClr val="0000FF"/>
                </a:solidFill>
                <a:effectLst/>
              </a:rPr>
              <a:t>год</a:t>
            </a:r>
            <a:br>
              <a:rPr lang="ru-RU" sz="4000" b="1" dirty="0" smtClean="0">
                <a:solidFill>
                  <a:srgbClr val="0000FF"/>
                </a:solidFill>
                <a:effectLst/>
              </a:rPr>
            </a:br>
            <a:r>
              <a:rPr lang="ru-RU" sz="2000" dirty="0" smtClean="0">
                <a:solidFill>
                  <a:srgbClr val="0000FF"/>
                </a:solidFill>
                <a:effectLst/>
              </a:rPr>
              <a:t>Решение СНД МО «Город Адыгейск»  №137 от 30.05.2017г.</a:t>
            </a:r>
            <a:r>
              <a:rPr lang="ru-RU" sz="2000" b="1" i="1" dirty="0" smtClean="0">
                <a:solidFill>
                  <a:srgbClr val="0000FF"/>
                </a:solidFill>
                <a:effectLst/>
              </a:rPr>
              <a:t> </a:t>
            </a:r>
            <a:r>
              <a:rPr lang="ru-RU" sz="4000" b="1" i="1" dirty="0" smtClean="0">
                <a:solidFill>
                  <a:srgbClr val="0000FF"/>
                </a:solidFill>
                <a:effectLst/>
              </a:rPr>
              <a:t/>
            </a:r>
            <a:br>
              <a:rPr lang="ru-RU" sz="4000" b="1" i="1" dirty="0" smtClean="0">
                <a:solidFill>
                  <a:srgbClr val="0000FF"/>
                </a:solidFill>
                <a:effectLst/>
              </a:rPr>
            </a:br>
            <a:r>
              <a:rPr lang="ru-RU" sz="6000" b="1" i="1" dirty="0" smtClean="0">
                <a:solidFill>
                  <a:srgbClr val="0000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/>
            </a:r>
            <a:br>
              <a:rPr lang="ru-RU" sz="6000" b="1" i="1" dirty="0" smtClean="0">
                <a:solidFill>
                  <a:srgbClr val="0000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</a:br>
            <a:endParaRPr lang="en-US" sz="6000" b="1" i="1" dirty="0" smtClean="0">
              <a:solidFill>
                <a:srgbClr val="0000FF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42875"/>
            <a:ext cx="8667750" cy="1125538"/>
          </a:xfrm>
        </p:spPr>
        <p:txBody>
          <a:bodyPr lIns="91440" tIns="45720" rIns="91440" bIns="45720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  <a:t/>
            </a:r>
            <a:br>
              <a:rPr lang="ru-RU" sz="2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</a:br>
            <a:r>
              <a:rPr lang="ru-RU" sz="2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  <a:t/>
            </a:r>
            <a:br>
              <a:rPr lang="ru-RU" sz="2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</a:br>
            <a:endParaRPr lang="ru-RU" sz="3000" b="1" dirty="0" smtClean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eorgia" pitchFamily="18" charset="0"/>
              <a:cs typeface="Arial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4688432"/>
              </p:ext>
            </p:extLst>
          </p:nvPr>
        </p:nvGraphicFramePr>
        <p:xfrm>
          <a:off x="-14287" y="404664"/>
          <a:ext cx="9172575" cy="5904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42875"/>
            <a:ext cx="8667750" cy="1125538"/>
          </a:xfrm>
        </p:spPr>
        <p:txBody>
          <a:bodyPr lIns="91440" tIns="45720" rIns="91440" bIns="45720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  <a:t/>
            </a:r>
            <a:br>
              <a:rPr lang="ru-RU" sz="2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</a:br>
            <a:r>
              <a:rPr lang="ru-RU" sz="2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  <a:t/>
            </a:r>
            <a:br>
              <a:rPr lang="ru-RU" sz="2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</a:br>
            <a:endParaRPr lang="ru-RU" sz="3000" b="1" dirty="0" smtClean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eorgia" pitchFamily="18" charset="0"/>
              <a:cs typeface="Arial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6194938"/>
              </p:ext>
            </p:extLst>
          </p:nvPr>
        </p:nvGraphicFramePr>
        <p:xfrm>
          <a:off x="467544" y="620688"/>
          <a:ext cx="8208912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6918780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42875"/>
            <a:ext cx="8667750" cy="1125538"/>
          </a:xfrm>
        </p:spPr>
        <p:txBody>
          <a:bodyPr lIns="91440" tIns="45720" rIns="91440" bIns="45720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  <a:t/>
            </a:r>
            <a:br>
              <a:rPr lang="ru-RU" sz="2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</a:br>
            <a:r>
              <a:rPr lang="ru-RU" sz="2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  <a:t/>
            </a:r>
            <a:br>
              <a:rPr lang="ru-RU" sz="2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</a:br>
            <a:endParaRPr lang="ru-RU" sz="3000" b="1" dirty="0" smtClean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eorgia" pitchFamily="18" charset="0"/>
              <a:cs typeface="Arial" charset="0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4985158"/>
              </p:ext>
            </p:extLst>
          </p:nvPr>
        </p:nvGraphicFramePr>
        <p:xfrm>
          <a:off x="467544" y="620688"/>
          <a:ext cx="8064896" cy="57606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5664909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Заголовок 1"/>
          <p:cNvSpPr>
            <a:spLocks noGrp="1"/>
          </p:cNvSpPr>
          <p:nvPr>
            <p:ph type="title"/>
          </p:nvPr>
        </p:nvSpPr>
        <p:spPr>
          <a:xfrm>
            <a:off x="539552" y="260649"/>
            <a:ext cx="8424936" cy="1008111"/>
          </a:xfrm>
        </p:spPr>
        <p:txBody>
          <a:bodyPr lIns="91440" tIns="45720" rIns="91440" bIns="45720"/>
          <a:lstStyle/>
          <a:p>
            <a:pPr algn="ctr"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Основные направления расходов с учетом их удельного веса в общем объеме расходов </a:t>
            </a:r>
            <a:r>
              <a:rPr lang="ru-RU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за</a:t>
            </a:r>
            <a:r>
              <a:rPr lang="ru-RU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2016 г.</a:t>
            </a:r>
            <a:r>
              <a:rPr lang="ru-RU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ru-RU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ru-RU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796236560"/>
              </p:ext>
            </p:extLst>
          </p:nvPr>
        </p:nvGraphicFramePr>
        <p:xfrm>
          <a:off x="467544" y="1484785"/>
          <a:ext cx="8568951" cy="54726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7149750"/>
              </p:ext>
            </p:extLst>
          </p:nvPr>
        </p:nvGraphicFramePr>
        <p:xfrm>
          <a:off x="755650" y="188912"/>
          <a:ext cx="7920038" cy="64804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4" name="Лист с поддержкой макросов" r:id="rId3" imgW="8010522" imgH="10029960" progId="Excel.SheetMacroEnabled.12">
                  <p:embed/>
                </p:oleObj>
              </mc:Choice>
              <mc:Fallback>
                <p:oleObj name="Лист с поддержкой макросов" r:id="rId3" imgW="8010522" imgH="10029960" progId="Excel.SheetMacroEnabled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55650" y="188912"/>
                        <a:ext cx="7920038" cy="64804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55289967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80919" cy="792088"/>
          </a:xfrm>
        </p:spPr>
        <p:txBody>
          <a:bodyPr/>
          <a:lstStyle/>
          <a:p>
            <a:r>
              <a:rPr lang="ru-RU" sz="2000" i="1" dirty="0" smtClean="0">
                <a:effectLst/>
              </a:rPr>
              <a:t>Муниципальные программы и непрограммные расходы</a:t>
            </a:r>
            <a:endParaRPr lang="ru-RU" sz="2000" i="1" dirty="0">
              <a:effectLst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446874918"/>
              </p:ext>
            </p:extLst>
          </p:nvPr>
        </p:nvGraphicFramePr>
        <p:xfrm>
          <a:off x="467544" y="1025352"/>
          <a:ext cx="9638314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3095692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0476347"/>
              </p:ext>
            </p:extLst>
          </p:nvPr>
        </p:nvGraphicFramePr>
        <p:xfrm>
          <a:off x="1100138" y="333375"/>
          <a:ext cx="7359650" cy="6408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0" name="Лист с поддержкой макросов" r:id="rId3" imgW="7553457" imgH="7781940" progId="Excel.SheetMacroEnabled.12">
                  <p:embed/>
                </p:oleObj>
              </mc:Choice>
              <mc:Fallback>
                <p:oleObj name="Лист с поддержкой макросов" r:id="rId3" imgW="7553457" imgH="7781940" progId="Excel.SheetMacroEnabled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00138" y="333375"/>
                        <a:ext cx="7359650" cy="6408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27530239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9" y="332657"/>
            <a:ext cx="6902152" cy="504055"/>
          </a:xfrm>
        </p:spPr>
        <p:txBody>
          <a:bodyPr/>
          <a:lstStyle/>
          <a:p>
            <a:pPr algn="ctr">
              <a:defRPr/>
            </a:pPr>
            <a:r>
              <a:rPr lang="ru-RU" sz="1800" dirty="0" smtClean="0"/>
              <a:t>Муниципальная программа  «Развитие образования »   за 2013-2016гг.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Цель: повышение эффективности и качества услуг в сфере образования в МО «Город Адыгейск»</a:t>
            </a:r>
            <a:br>
              <a:rPr lang="ru-RU" sz="1800" dirty="0" smtClean="0"/>
            </a:br>
            <a:r>
              <a:rPr lang="ru-RU" sz="1400" dirty="0" smtClean="0"/>
              <a:t>ЗАДАЧИ : </a:t>
            </a:r>
            <a:br>
              <a:rPr lang="ru-RU" sz="1400" dirty="0" smtClean="0"/>
            </a:br>
            <a:r>
              <a:rPr lang="ru-RU" sz="1400" dirty="0" smtClean="0"/>
              <a:t>1. Сокращение или ликвидация очереди в дошкольные образовательные учреждении;</a:t>
            </a:r>
            <a:br>
              <a:rPr lang="ru-RU" sz="1400" dirty="0" smtClean="0"/>
            </a:br>
            <a:r>
              <a:rPr lang="ru-RU" sz="1400" dirty="0" smtClean="0"/>
              <a:t>2. Обеспечение достижения учащимися новых образовательных результатов;</a:t>
            </a:r>
            <a:br>
              <a:rPr lang="ru-RU" sz="1400" dirty="0" smtClean="0"/>
            </a:br>
            <a:r>
              <a:rPr lang="ru-RU" sz="1400" dirty="0" smtClean="0"/>
              <a:t>3. Расширение потенциала системы дополнительного образования детей;</a:t>
            </a:r>
            <a:br>
              <a:rPr lang="ru-RU" sz="1400" dirty="0" smtClean="0"/>
            </a:br>
            <a:r>
              <a:rPr lang="ru-RU" sz="1400" dirty="0" smtClean="0"/>
              <a:t>4.Создание условий для сохранения и укрепления здоровья обучающихся и воспитанников;</a:t>
            </a:r>
            <a:br>
              <a:rPr lang="ru-RU" sz="1400" dirty="0" smtClean="0"/>
            </a:br>
            <a:r>
              <a:rPr lang="ru-RU" sz="1400" dirty="0" smtClean="0"/>
              <a:t>5. Развитие кадрового потенциала.</a:t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/>
              <a:t/>
            </a:r>
            <a:br>
              <a:rPr lang="ru-RU" sz="1400" dirty="0"/>
            </a:br>
            <a:endParaRPr lang="ru-RU" sz="14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049959"/>
              </p:ext>
            </p:extLst>
          </p:nvPr>
        </p:nvGraphicFramePr>
        <p:xfrm>
          <a:off x="1143000" y="2924944"/>
          <a:ext cx="6597351" cy="5040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58067"/>
                <a:gridCol w="1469642"/>
                <a:gridCol w="1469642"/>
              </a:tblGrid>
              <a:tr h="254757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Объем финансирования </a:t>
                      </a:r>
                      <a:r>
                        <a:rPr lang="ru-RU" sz="1200" dirty="0" smtClean="0">
                          <a:effectLst/>
                        </a:rPr>
                        <a:t>программы </a:t>
                      </a:r>
                      <a:r>
                        <a:rPr lang="ru-RU" sz="1200" dirty="0">
                          <a:effectLst/>
                        </a:rPr>
                        <a:t>(</a:t>
                      </a:r>
                      <a:r>
                        <a:rPr lang="ru-RU" sz="1200" dirty="0" err="1" smtClean="0">
                          <a:effectLst/>
                        </a:rPr>
                        <a:t>тыс.руб</a:t>
                      </a:r>
                      <a:r>
                        <a:rPr lang="ru-RU" sz="1200" dirty="0" smtClean="0">
                          <a:effectLst/>
                        </a:rPr>
                        <a:t>.)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2016 год  план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2016 год факт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2492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164228,4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164126,4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2388283"/>
              </p:ext>
            </p:extLst>
          </p:nvPr>
        </p:nvGraphicFramePr>
        <p:xfrm>
          <a:off x="755650" y="3717032"/>
          <a:ext cx="7704782" cy="27312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67964"/>
                <a:gridCol w="1215395"/>
                <a:gridCol w="1321423"/>
              </a:tblGrid>
              <a:tr h="2192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Целевые показатели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2016 год план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2016 год факт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4288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Уровень удовлетворенности</a:t>
                      </a:r>
                      <a:r>
                        <a:rPr lang="ru-RU" sz="12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населения качеством предоставляемых услуг в сфере образования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97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97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8012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Отношение численности детей 3-7 лет, которым предоставлена</a:t>
                      </a:r>
                      <a:r>
                        <a:rPr lang="ru-RU" sz="1200" baseline="0" dirty="0" smtClean="0">
                          <a:effectLst/>
                        </a:rPr>
                        <a:t> возможность получать услуги  дошкольного образования к численности детей в возрасте 3-7 лет,  скорректированной на численность детей в возрасте 5-7 лет, обучающихся в школе,%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6409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Удельный вес численности обучающихся</a:t>
                      </a:r>
                      <a:r>
                        <a:rPr lang="ru-RU" sz="1200" baseline="0" dirty="0" smtClean="0">
                          <a:effectLst/>
                        </a:rPr>
                        <a:t> в общеобразовательных организациях, проходящих обучение по новым федеральным  государственным образовательным стандартам, %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100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6409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Охват детей в возрасте 5-18 лет программами дополнительного</a:t>
                      </a:r>
                      <a:r>
                        <a:rPr lang="ru-RU" sz="1200" baseline="0" dirty="0" smtClean="0">
                          <a:effectLst/>
                        </a:rPr>
                        <a:t> образования (удельный вес численности детей, получающих услуги дополнительного образования, в общей численности детей в возрасте 5-18 лет), %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87,8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21502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75" y="332657"/>
            <a:ext cx="6511925" cy="576063"/>
          </a:xfrm>
        </p:spPr>
        <p:txBody>
          <a:bodyPr/>
          <a:lstStyle/>
          <a:p>
            <a:pPr>
              <a:defRPr/>
            </a:pPr>
            <a:r>
              <a:rPr lang="ru-RU" sz="1800" dirty="0" smtClean="0"/>
              <a:t>Муниципальная программа «Развитие культуры.</a:t>
            </a:r>
            <a:endParaRPr lang="ru-RU" sz="18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8259489"/>
              </p:ext>
            </p:extLst>
          </p:nvPr>
        </p:nvGraphicFramePr>
        <p:xfrm>
          <a:off x="1143000" y="2520018"/>
          <a:ext cx="7461448" cy="6929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13176"/>
                <a:gridCol w="1152128"/>
                <a:gridCol w="1296144"/>
              </a:tblGrid>
              <a:tr h="18435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Объем  финансирования  муниципальной программы </a:t>
                      </a:r>
                      <a:r>
                        <a:rPr lang="ru-RU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(</a:t>
                      </a:r>
                      <a:r>
                        <a:rPr lang="ru-RU" sz="11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тыс.руб</a:t>
                      </a:r>
                      <a:r>
                        <a:rPr lang="ru-RU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.)</a:t>
                      </a:r>
                      <a:endParaRPr lang="ru-RU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4" marR="5501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2016 год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(план)</a:t>
                      </a:r>
                      <a:endParaRPr lang="ru-RU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4" marR="5501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2016 </a:t>
                      </a:r>
                      <a:r>
                        <a:rPr lang="ru-RU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год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(факт)</a:t>
                      </a:r>
                      <a:endParaRPr lang="ru-RU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4" marR="5501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197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27191,9</a:t>
                      </a:r>
                      <a:endParaRPr lang="ru-RU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4" marR="5501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27190,2</a:t>
                      </a:r>
                      <a:endParaRPr lang="ru-RU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4" marR="5501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274029"/>
              </p:ext>
            </p:extLst>
          </p:nvPr>
        </p:nvGraphicFramePr>
        <p:xfrm>
          <a:off x="1143000" y="3356992"/>
          <a:ext cx="7749480" cy="30243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07441"/>
                <a:gridCol w="1056506"/>
                <a:gridCol w="985533"/>
              </a:tblGrid>
              <a:tr h="7829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Целевые показатели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2" marR="47472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2016 год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(план)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472" marR="474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2016 год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(факт)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2" marR="47472" marT="0" marB="0"/>
                </a:tc>
              </a:tr>
              <a:tr h="5219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Увеличение количества посещений организаций культуры (% по отношению к 2012 </a:t>
                      </a:r>
                      <a:r>
                        <a:rPr lang="ru-RU" sz="1200" dirty="0" smtClean="0">
                          <a:effectLst/>
                        </a:rPr>
                        <a:t>году)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2" marR="474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9,1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2" marR="474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9,1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2" marR="47472" marT="0" marB="0"/>
                </a:tc>
              </a:tr>
              <a:tr h="5721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Увеличение доли детей, привлекаемых к участию в творческих мероприятиях, в общем количестве детей , %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2" marR="474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2" marR="474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2" marR="47472" marT="0" marB="0"/>
                </a:tc>
              </a:tr>
              <a:tr h="6253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Увеличение численности участников  культурно-досуговых  мероприятий  ( по сравнению с предыдущим годом),%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2" marR="474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2" marR="474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3,8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2" marR="47472" marT="0" marB="0"/>
                </a:tc>
              </a:tr>
              <a:tr h="5219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Увеличение количества выставочных проектов, осуществляемых в </a:t>
                      </a:r>
                      <a:r>
                        <a:rPr lang="ru-RU" sz="1200" dirty="0" smtClean="0">
                          <a:effectLst/>
                        </a:rPr>
                        <a:t>МО </a:t>
                      </a:r>
                      <a:r>
                        <a:rPr lang="ru-RU" sz="1200" dirty="0">
                          <a:effectLst/>
                        </a:rPr>
                        <a:t>( по отношению к 2012 году), %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2" marR="474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2" marR="474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2" marR="47472" marT="0" marB="0"/>
                </a:tc>
              </a:tr>
            </a:tbl>
          </a:graphicData>
        </a:graphic>
      </p:graphicFrame>
      <p:sp>
        <p:nvSpPr>
          <p:cNvPr id="31829" name="Rectangle 1"/>
          <p:cNvSpPr>
            <a:spLocks noChangeArrowheads="1"/>
          </p:cNvSpPr>
          <p:nvPr/>
        </p:nvSpPr>
        <p:spPr bwMode="auto">
          <a:xfrm flipV="1">
            <a:off x="1258888" y="1206500"/>
            <a:ext cx="9028112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ru-RU" sz="600"/>
          </a:p>
          <a:p>
            <a:endParaRPr lang="ru-RU"/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154076883"/>
              </p:ext>
            </p:extLst>
          </p:nvPr>
        </p:nvGraphicFramePr>
        <p:xfrm>
          <a:off x="1258888" y="681396"/>
          <a:ext cx="7201544" cy="18114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75673436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75" y="332657"/>
            <a:ext cx="6511925" cy="1080120"/>
          </a:xfrm>
        </p:spPr>
        <p:txBody>
          <a:bodyPr/>
          <a:lstStyle/>
          <a:p>
            <a:pPr algn="ctr">
              <a:defRPr/>
            </a:pPr>
            <a:r>
              <a:rPr lang="ru-RU" sz="2400" dirty="0" smtClean="0"/>
              <a:t>Муниципальная программа «Развитие физической культуры и спорта в МО «Город Адыгейск»»</a:t>
            </a:r>
            <a:endParaRPr lang="ru-RU" sz="2400" dirty="0"/>
          </a:p>
        </p:txBody>
      </p:sp>
      <p:sp>
        <p:nvSpPr>
          <p:cNvPr id="34819" name="Прямоугольник 2"/>
          <p:cNvSpPr>
            <a:spLocks noChangeArrowheads="1"/>
          </p:cNvSpPr>
          <p:nvPr/>
        </p:nvSpPr>
        <p:spPr bwMode="auto">
          <a:xfrm>
            <a:off x="1331913" y="1268413"/>
            <a:ext cx="7272535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ru-RU" sz="1800" dirty="0" smtClean="0">
                <a:solidFill>
                  <a:prstClr val="black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Срок реализации: </a:t>
            </a:r>
            <a:r>
              <a:rPr lang="ru-RU" sz="1800" b="1" dirty="0" smtClean="0">
                <a:solidFill>
                  <a:prstClr val="black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2014-2016 годы</a:t>
            </a:r>
          </a:p>
          <a:p>
            <a:pPr eaLnBrk="0" hangingPunct="0"/>
            <a:r>
              <a:rPr lang="ru-RU" sz="1600" dirty="0" smtClean="0">
                <a:solidFill>
                  <a:prstClr val="black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Цель : Создание  оптимальных условий для систематических занятий физической культурой и спортом населения города </a:t>
            </a:r>
          </a:p>
          <a:p>
            <a:pPr eaLnBrk="0" hangingPunct="0"/>
            <a:r>
              <a:rPr lang="ru-RU" sz="1600" dirty="0" smtClean="0">
                <a:solidFill>
                  <a:prstClr val="black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Задачи: 1. Повышение мотивации населения к регулярным занятиям  физической культурой и спортом;</a:t>
            </a:r>
          </a:p>
          <a:p>
            <a:pPr eaLnBrk="0" hangingPunct="0"/>
            <a:r>
              <a:rPr lang="ru-RU" sz="1600" dirty="0" smtClean="0">
                <a:solidFill>
                  <a:prstClr val="black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2. Развитие инфраструктуры физической культуры и спорта.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4652174"/>
              </p:ext>
            </p:extLst>
          </p:nvPr>
        </p:nvGraphicFramePr>
        <p:xfrm>
          <a:off x="1042988" y="2780928"/>
          <a:ext cx="7201419" cy="7200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18354"/>
                <a:gridCol w="1568675"/>
                <a:gridCol w="1614390"/>
              </a:tblGrid>
              <a:tr h="408489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Объем </a:t>
                      </a:r>
                      <a:r>
                        <a:rPr lang="ru-RU" sz="1200" dirty="0">
                          <a:effectLst/>
                        </a:rPr>
                        <a:t>финансирования </a:t>
                      </a:r>
                      <a:r>
                        <a:rPr lang="ru-RU" sz="1200" dirty="0" smtClean="0">
                          <a:effectLst/>
                        </a:rPr>
                        <a:t> программы </a:t>
                      </a:r>
                      <a:r>
                        <a:rPr lang="ru-RU" sz="1200" dirty="0">
                          <a:effectLst/>
                        </a:rPr>
                        <a:t>(</a:t>
                      </a:r>
                      <a:r>
                        <a:rPr lang="ru-RU" sz="1200" dirty="0" err="1" smtClean="0">
                          <a:effectLst/>
                        </a:rPr>
                        <a:t>тыс.руб</a:t>
                      </a:r>
                      <a:r>
                        <a:rPr lang="ru-RU" sz="1200" dirty="0" smtClean="0">
                          <a:effectLst/>
                        </a:rPr>
                        <a:t>.)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2016 </a:t>
                      </a:r>
                      <a:r>
                        <a:rPr lang="ru-RU" sz="1200" dirty="0" smtClean="0">
                          <a:effectLst/>
                        </a:rPr>
                        <a:t>год  (</a:t>
                      </a:r>
                      <a:r>
                        <a:rPr lang="ru-RU" sz="1200" dirty="0">
                          <a:effectLst/>
                        </a:rPr>
                        <a:t>план)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2016 год  (факт)</a:t>
                      </a:r>
                      <a:endParaRPr lang="ru-RU" sz="1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115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248,8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248,8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9441823"/>
              </p:ext>
            </p:extLst>
          </p:nvPr>
        </p:nvGraphicFramePr>
        <p:xfrm>
          <a:off x="1143000" y="3573461"/>
          <a:ext cx="7245425" cy="28078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89240"/>
                <a:gridCol w="674209"/>
                <a:gridCol w="490988"/>
                <a:gridCol w="490988"/>
              </a:tblGrid>
              <a:tr h="41448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65875" algn="r"/>
                        </a:tabLs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Целевые показатели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3" marR="43933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65875" algn="r"/>
                        </a:tabLst>
                      </a:pPr>
                      <a:r>
                        <a:rPr lang="ru-RU" sz="1200" dirty="0">
                          <a:effectLst/>
                        </a:rPr>
                        <a:t>Единица измерения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3" marR="43933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65875" algn="r"/>
                        </a:tabLst>
                      </a:pPr>
                      <a:r>
                        <a:rPr lang="ru-RU" sz="1200" dirty="0" smtClean="0">
                          <a:effectLst/>
                        </a:rPr>
                        <a:t>2016г.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3" marR="4393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55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65875" algn="r"/>
                        </a:tabLst>
                      </a:pPr>
                      <a:r>
                        <a:rPr lang="ru-RU" sz="1200" dirty="0" smtClean="0">
                          <a:effectLst/>
                        </a:rPr>
                        <a:t>план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65875" algn="r"/>
                        </a:tabLst>
                      </a:pPr>
                      <a:r>
                        <a:rPr lang="ru-RU" sz="1200" dirty="0" smtClean="0">
                          <a:effectLst/>
                        </a:rPr>
                        <a:t>факт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3" marR="43933" marT="0" marB="0"/>
                </a:tc>
              </a:tr>
              <a:tr h="7907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65875" algn="r"/>
                        </a:tabLst>
                      </a:pPr>
                      <a:r>
                        <a:rPr lang="ru-RU" sz="1400" dirty="0">
                          <a:effectLst/>
                        </a:rPr>
                        <a:t>Доля населения МО «Город Адыгейск», систематически занимающегося физической культурой и спортом, в общей численности населения МО «Город Адыгейск»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65875" algn="r"/>
                        </a:tabLst>
                      </a:pPr>
                      <a:r>
                        <a:rPr lang="ru-RU" sz="12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6365875" algn="r"/>
                        </a:tabLst>
                      </a:pPr>
                      <a:r>
                        <a:rPr lang="ru-RU" sz="1200">
                          <a:effectLst/>
                        </a:rPr>
                        <a:t>%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65875" algn="r"/>
                        </a:tabLs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6365875" algn="r"/>
                        </a:tabLst>
                      </a:pPr>
                      <a:r>
                        <a:rPr lang="ru-RU" sz="1200" dirty="0" smtClean="0">
                          <a:effectLst/>
                        </a:rPr>
                        <a:t>40%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65875" algn="r"/>
                        </a:tabLs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6365875" algn="r"/>
                        </a:tabLst>
                      </a:pPr>
                      <a:r>
                        <a:rPr lang="ru-RU" sz="1200" dirty="0" smtClean="0">
                          <a:effectLst/>
                        </a:rPr>
                        <a:t>38,6%</a:t>
                      </a:r>
                      <a:endParaRPr lang="ru-RU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6365875" algn="r"/>
                        </a:tabLs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3" marR="43933" marT="0" marB="0"/>
                </a:tc>
              </a:tr>
              <a:tr h="4879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65875" algn="r"/>
                        </a:tabLst>
                      </a:pPr>
                      <a:r>
                        <a:rPr lang="ru-RU" sz="1400" dirty="0">
                          <a:effectLst/>
                        </a:rPr>
                        <a:t>Уровень обеспеченности населения МО «Город Адыгейск» спортивными сооружениями 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65875" algn="r"/>
                        </a:tabLst>
                      </a:pPr>
                      <a:r>
                        <a:rPr lang="ru-RU" sz="1200">
                          <a:effectLst/>
                        </a:rPr>
                        <a:t>%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65875" algn="r"/>
                        </a:tabLst>
                      </a:pPr>
                      <a:r>
                        <a:rPr lang="ru-RU" sz="1200" dirty="0" smtClean="0">
                          <a:effectLst/>
                        </a:rPr>
                        <a:t>85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65875" algn="r"/>
                        </a:tabLst>
                      </a:pPr>
                      <a:r>
                        <a:rPr lang="ru-RU" sz="1200" dirty="0" smtClean="0">
                          <a:effectLst/>
                        </a:rPr>
                        <a:t>83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3" marR="43933" marT="0" marB="0"/>
                </a:tc>
              </a:tr>
              <a:tr h="6290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65875" algn="r"/>
                        </a:tabLst>
                      </a:pPr>
                      <a:r>
                        <a:rPr lang="ru-RU" sz="1400" dirty="0">
                          <a:effectLst/>
                        </a:rPr>
                        <a:t>Единовременная пропускная способность объектов спорта на территории МО «Город Адыгейск»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65875" algn="r"/>
                        </a:tabLst>
                      </a:pPr>
                      <a:r>
                        <a:rPr lang="ru-RU" sz="1200">
                          <a:effectLst/>
                        </a:rPr>
                        <a:t>человек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65875" algn="r"/>
                        </a:tabLs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2500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65875" algn="r"/>
                        </a:tabLst>
                      </a:pPr>
                      <a:r>
                        <a:rPr lang="ru-RU" sz="1200" dirty="0" smtClean="0">
                          <a:effectLst/>
                        </a:rPr>
                        <a:t>2400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3" marR="4393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5719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Содержимое 2"/>
          <p:cNvSpPr>
            <a:spLocks noGrp="1"/>
          </p:cNvSpPr>
          <p:nvPr>
            <p:ph sz="quarter" idx="13"/>
          </p:nvPr>
        </p:nvSpPr>
        <p:spPr>
          <a:xfrm>
            <a:off x="214313" y="0"/>
            <a:ext cx="8389937" cy="6858000"/>
          </a:xfrm>
        </p:spPr>
        <p:txBody>
          <a:bodyPr rtlCol="0">
            <a:normAutofit/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ru-RU" altLang="ru-RU" b="1" dirty="0" smtClean="0">
              <a:solidFill>
                <a:srgbClr val="33CCFF"/>
              </a:solidFill>
            </a:endParaRP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ru-RU" altLang="ru-RU" b="1" i="1" dirty="0" smtClean="0">
              <a:solidFill>
                <a:srgbClr val="33CCFF"/>
              </a:solidFill>
            </a:endParaRP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ru-RU" altLang="ru-RU" sz="2800" b="1" i="1" dirty="0" smtClean="0">
                <a:solidFill>
                  <a:schemeClr val="accent1">
                    <a:lumMod val="50000"/>
                  </a:schemeClr>
                </a:solidFill>
              </a:rPr>
              <a:t>«Бюджет для граждан» - документ, 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ru-RU" altLang="ru-RU" sz="2800" b="1" i="1" dirty="0" smtClean="0">
                <a:solidFill>
                  <a:schemeClr val="accent1">
                    <a:lumMod val="50000"/>
                  </a:schemeClr>
                </a:solidFill>
              </a:rPr>
              <a:t>разработанный в целях:  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US" altLang="ru-RU" i="1" dirty="0" smtClean="0">
                <a:solidFill>
                  <a:schemeClr val="accent1">
                    <a:lumMod val="50000"/>
                  </a:schemeClr>
                </a:solidFill>
              </a:rPr>
              <a:t>    </a:t>
            </a:r>
            <a:r>
              <a:rPr lang="ru-RU" altLang="ru-RU" i="1" dirty="0" smtClean="0">
                <a:solidFill>
                  <a:schemeClr val="accent1">
                    <a:lumMod val="50000"/>
                  </a:schemeClr>
                </a:solidFill>
              </a:rPr>
              <a:t>- предоставления гражданам актуальной информации о бюджете и отчете об его исполнении в доступной и простой для понимания форме;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ru-RU" altLang="ru-RU" i="1" dirty="0" smtClean="0">
                <a:solidFill>
                  <a:schemeClr val="accent1">
                    <a:lumMod val="50000"/>
                  </a:schemeClr>
                </a:solidFill>
              </a:rPr>
              <a:t>    </a:t>
            </a:r>
            <a:r>
              <a:rPr lang="en-US" altLang="ru-RU" i="1" dirty="0" smtClean="0">
                <a:solidFill>
                  <a:schemeClr val="accent1">
                    <a:lumMod val="50000"/>
                  </a:schemeClr>
                </a:solidFill>
              </a:rPr>
              <a:t>- </a:t>
            </a:r>
            <a:r>
              <a:rPr lang="ru-RU" altLang="ru-RU" i="1" dirty="0" smtClean="0">
                <a:solidFill>
                  <a:schemeClr val="accent1">
                    <a:lumMod val="50000"/>
                  </a:schemeClr>
                </a:solidFill>
              </a:rPr>
              <a:t>обеспечения  прозрачности и открытости бюджета и бюджетного процесса; </a:t>
            </a:r>
            <a:endParaRPr lang="en-US" altLang="ru-RU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ru-RU" altLang="ru-RU" i="1" dirty="0" smtClean="0">
                <a:solidFill>
                  <a:schemeClr val="accent1">
                    <a:lumMod val="50000"/>
                  </a:schemeClr>
                </a:solidFill>
              </a:rPr>
              <a:t>    </a:t>
            </a:r>
            <a:r>
              <a:rPr lang="en-US" altLang="ru-RU" i="1" dirty="0" smtClean="0">
                <a:solidFill>
                  <a:schemeClr val="accent1">
                    <a:lumMod val="50000"/>
                  </a:schemeClr>
                </a:solidFill>
              </a:rPr>
              <a:t>-</a:t>
            </a:r>
            <a:r>
              <a:rPr lang="ru-RU" altLang="ru-RU" i="1" dirty="0" smtClean="0">
                <a:solidFill>
                  <a:schemeClr val="accent1">
                    <a:lumMod val="50000"/>
                  </a:schemeClr>
                </a:solidFill>
              </a:rPr>
              <a:t> привлечения граждан города к участию в обсуждении вопросов формирования бюджета города и его исполнения. 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ru-RU" altLang="ru-RU" sz="2800" i="1" dirty="0" smtClean="0">
                <a:solidFill>
                  <a:schemeClr val="accent1">
                    <a:lumMod val="50000"/>
                  </a:schemeClr>
                </a:solidFill>
              </a:rPr>
              <a:t>      </a:t>
            </a:r>
            <a:r>
              <a:rPr lang="ru-RU" altLang="ru-RU" i="1" dirty="0" smtClean="0">
                <a:solidFill>
                  <a:schemeClr val="accent1">
                    <a:lumMod val="50000"/>
                  </a:schemeClr>
                </a:solidFill>
              </a:rPr>
              <a:t>Представленная информация предназначена и будет полезна для различных категорий населения, так как местный бюджет затрагивает интересы каждого жителя города.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altLang="ru-RU" dirty="0" smtClean="0">
              <a:solidFill>
                <a:srgbClr val="33C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79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75" y="476673"/>
            <a:ext cx="6511925" cy="720080"/>
          </a:xfrm>
        </p:spPr>
        <p:txBody>
          <a:bodyPr/>
          <a:lstStyle/>
          <a:p>
            <a:pPr>
              <a:defRPr/>
            </a:pPr>
            <a:r>
              <a:rPr lang="ru-RU" sz="2000" dirty="0" smtClean="0"/>
              <a:t>Муниципальная программа «Социальная поддержка граждан»</a:t>
            </a:r>
            <a:endParaRPr lang="ru-RU" sz="20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8078729"/>
              </p:ext>
            </p:extLst>
          </p:nvPr>
        </p:nvGraphicFramePr>
        <p:xfrm>
          <a:off x="1143000" y="3559478"/>
          <a:ext cx="7245424" cy="25304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4097"/>
                <a:gridCol w="4384778"/>
                <a:gridCol w="1191058"/>
                <a:gridCol w="1095491"/>
              </a:tblGrid>
              <a:tr h="5236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№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9" marR="467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Целевые показатели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9" marR="467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2016 </a:t>
                      </a:r>
                      <a:r>
                        <a:rPr lang="ru-RU" sz="1400" dirty="0">
                          <a:effectLst/>
                        </a:rPr>
                        <a:t>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(план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9" marR="467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2016 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(факт)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9" marR="46759" marT="0" marB="0"/>
                </a:tc>
              </a:tr>
              <a:tr h="6531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9" marR="467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Временное трудоустройство-несовершеннолетних в возрасте от 14 до 18 </a:t>
                      </a:r>
                      <a:r>
                        <a:rPr lang="ru-RU" sz="1400" dirty="0" smtClean="0">
                          <a:effectLst/>
                        </a:rPr>
                        <a:t>лет (чел)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9" marR="467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120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9" marR="467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84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9" marR="46759" marT="0" marB="0"/>
                </a:tc>
              </a:tr>
              <a:tr h="4691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9" marR="467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Временное трудоустройство-лиц из числа безработных </a:t>
                      </a:r>
                      <a:r>
                        <a:rPr lang="ru-RU" sz="1400" dirty="0" smtClean="0">
                          <a:effectLst/>
                        </a:rPr>
                        <a:t>граждан (чел)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9" marR="467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9" marR="467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9" marR="46759" marT="0" marB="0"/>
                </a:tc>
              </a:tr>
              <a:tr h="8708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9" marR="467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Доля граждан, получивших социальную поддержку, в общем количестве обратившихся граждан из числа имеющих право на ее получение, %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9" marR="467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99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9" marR="467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96,9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9" marR="46759" marT="0" marB="0"/>
                </a:tc>
              </a:tr>
            </a:tbl>
          </a:graphicData>
        </a:graphic>
      </p:graphicFrame>
      <p:sp>
        <p:nvSpPr>
          <p:cNvPr id="33845" name="Rectangle 1"/>
          <p:cNvSpPr>
            <a:spLocks noChangeArrowheads="1"/>
          </p:cNvSpPr>
          <p:nvPr/>
        </p:nvSpPr>
        <p:spPr bwMode="auto">
          <a:xfrm>
            <a:off x="1143000" y="130843"/>
            <a:ext cx="7231467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ru-RU" sz="1600" dirty="0" smtClean="0">
              <a:solidFill>
                <a:prstClr val="black"/>
              </a:solidFill>
              <a:latin typeface="Monotype Corsiva" pitchFamily="66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 sz="1600" dirty="0">
              <a:solidFill>
                <a:prstClr val="black"/>
              </a:solidFill>
              <a:latin typeface="Monotype Corsiva" pitchFamily="66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 sz="1600" dirty="0" smtClean="0">
              <a:solidFill>
                <a:prstClr val="black"/>
              </a:solidFill>
              <a:latin typeface="Monotype Corsiva" pitchFamily="66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 sz="1600" dirty="0">
              <a:solidFill>
                <a:prstClr val="black"/>
              </a:solidFill>
              <a:latin typeface="Monotype Corsiva" pitchFamily="66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1600" dirty="0" smtClean="0">
                <a:solidFill>
                  <a:prstClr val="black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Срок реализации: </a:t>
            </a:r>
            <a:r>
              <a:rPr lang="ru-RU" sz="1600" b="1" dirty="0" smtClean="0">
                <a:solidFill>
                  <a:prstClr val="black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2014-2020 годы</a:t>
            </a:r>
          </a:p>
          <a:p>
            <a:pPr eaLnBrk="0" hangingPunct="0"/>
            <a:r>
              <a:rPr lang="ru-RU" sz="1600" dirty="0" smtClean="0">
                <a:solidFill>
                  <a:prstClr val="black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Цель : Создание системы социальной поддержки граждан, испытывающих временные </a:t>
            </a:r>
          </a:p>
          <a:p>
            <a:pPr eaLnBrk="0" hangingPunct="0"/>
            <a:r>
              <a:rPr lang="ru-RU" sz="1600" dirty="0" smtClean="0">
                <a:solidFill>
                  <a:prstClr val="black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трудности  и нуждающихся  в социальной помощи </a:t>
            </a:r>
          </a:p>
          <a:p>
            <a:pPr eaLnBrk="0" hangingPunct="0"/>
            <a:r>
              <a:rPr lang="ru-RU" sz="1600" dirty="0" smtClean="0">
                <a:solidFill>
                  <a:prstClr val="black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Задачи: 1. Оказание помощи гражданам, находящимся в трудной жизненной ситуации;</a:t>
            </a:r>
          </a:p>
          <a:p>
            <a:pPr eaLnBrk="0" hangingPunct="0"/>
            <a:r>
              <a:rPr lang="ru-RU" sz="1600" dirty="0" smtClean="0">
                <a:solidFill>
                  <a:prstClr val="black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2. Поддержка социально-ориентированных некоммерческих организации;</a:t>
            </a:r>
          </a:p>
          <a:p>
            <a:pPr eaLnBrk="0" hangingPunct="0"/>
            <a:r>
              <a:rPr lang="ru-RU" sz="1600" dirty="0" smtClean="0">
                <a:solidFill>
                  <a:prstClr val="black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3. Приобщение к труду несовершеннолетних граждан и   поддержка безработных граждан.</a:t>
            </a:r>
            <a:endParaRPr lang="ru-RU" sz="600" dirty="0" smtClean="0">
              <a:solidFill>
                <a:prstClr val="black"/>
              </a:solidFill>
              <a:latin typeface="Monotype Corsiva" pitchFamily="66" charset="0"/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5739358"/>
              </p:ext>
            </p:extLst>
          </p:nvPr>
        </p:nvGraphicFramePr>
        <p:xfrm>
          <a:off x="1143000" y="2852936"/>
          <a:ext cx="7042118" cy="5760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72015"/>
                <a:gridCol w="1519517"/>
                <a:gridCol w="1550586"/>
              </a:tblGrid>
              <a:tr h="23301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Объем </a:t>
                      </a:r>
                      <a:r>
                        <a:rPr lang="ru-RU" sz="1200" dirty="0">
                          <a:effectLst/>
                        </a:rPr>
                        <a:t>финансирования </a:t>
                      </a:r>
                      <a:r>
                        <a:rPr lang="ru-RU" sz="1200" dirty="0" smtClean="0">
                          <a:effectLst/>
                        </a:rPr>
                        <a:t>  программы </a:t>
                      </a:r>
                      <a:r>
                        <a:rPr lang="ru-RU" sz="1200" dirty="0">
                          <a:effectLst/>
                        </a:rPr>
                        <a:t>(</a:t>
                      </a:r>
                      <a:r>
                        <a:rPr lang="ru-RU" sz="1200" dirty="0" err="1" smtClean="0">
                          <a:effectLst/>
                        </a:rPr>
                        <a:t>тыс.руб</a:t>
                      </a:r>
                      <a:r>
                        <a:rPr lang="ru-RU" sz="1200" dirty="0" smtClean="0">
                          <a:effectLst/>
                        </a:rPr>
                        <a:t>.)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2016</a:t>
                      </a:r>
                      <a:r>
                        <a:rPr lang="ru-RU" sz="1200" baseline="0" dirty="0" smtClean="0">
                          <a:effectLst/>
                        </a:rPr>
                        <a:t> </a:t>
                      </a:r>
                      <a:r>
                        <a:rPr lang="ru-RU" sz="1200" dirty="0" smtClean="0">
                          <a:effectLst/>
                        </a:rPr>
                        <a:t>год  (план)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2016 </a:t>
                      </a:r>
                      <a:r>
                        <a:rPr lang="ru-RU" sz="1200" dirty="0" smtClean="0">
                          <a:effectLst/>
                        </a:rPr>
                        <a:t>год  (факт)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430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992,8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983,7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8854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7848872" cy="576064"/>
          </a:xfrm>
        </p:spPr>
        <p:txBody>
          <a:bodyPr/>
          <a:lstStyle/>
          <a:p>
            <a:pPr>
              <a:defRPr/>
            </a:pPr>
            <a:r>
              <a:rPr lang="ru-RU" sz="2000" dirty="0" smtClean="0"/>
              <a:t>Муниципальная программа «Управление муниципальными финансами»</a:t>
            </a:r>
            <a:endParaRPr lang="ru-RU" sz="20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3964511"/>
              </p:ext>
            </p:extLst>
          </p:nvPr>
        </p:nvGraphicFramePr>
        <p:xfrm>
          <a:off x="971600" y="3645024"/>
          <a:ext cx="7560840" cy="29185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83122"/>
                <a:gridCol w="921061"/>
                <a:gridCol w="856657"/>
              </a:tblGrid>
              <a:tr h="3600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Целевые показатели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2016(план)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2016(факт)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</a:tr>
              <a:tr h="5893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Темп роста налоговых и неналоговых доходов 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бюджета МО «Город Адыгейск» (к предыдущему году),%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126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113,5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</a:tr>
              <a:tr h="4907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Объем налоговых и неналоговых доходов 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бюджета МО «Город Адыгейск</a:t>
                      </a:r>
                      <a:r>
                        <a:rPr lang="ru-RU" sz="1400" dirty="0" smtClean="0">
                          <a:effectLst/>
                        </a:rPr>
                        <a:t>»  на одного жителя (рублей)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6261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5082,0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</a:tr>
              <a:tr h="4907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Расходы 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бюджета МО «Город Адыгейск» в расчете на 1 жителя, </a:t>
                      </a:r>
                      <a:r>
                        <a:rPr lang="ru-RU" sz="1400" dirty="0" smtClean="0">
                          <a:effectLst/>
                        </a:rPr>
                        <a:t> (рублей)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19343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19053,0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</a:tr>
              <a:tr h="3724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Муниципальный </a:t>
                      </a:r>
                      <a:r>
                        <a:rPr lang="ru-RU" sz="1400" dirty="0" smtClean="0">
                          <a:effectLst/>
                        </a:rPr>
                        <a:t> долг </a:t>
                      </a:r>
                      <a:r>
                        <a:rPr lang="ru-RU" sz="1400" dirty="0">
                          <a:effectLst/>
                        </a:rPr>
                        <a:t>МО «Город Адыгейск» на 1 жителя, </a:t>
                      </a:r>
                      <a:r>
                        <a:rPr lang="ru-RU" sz="1400" dirty="0" smtClean="0">
                          <a:effectLst/>
                        </a:rPr>
                        <a:t>(рублей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)Не более 4000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2697,0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</a:tr>
              <a:tr h="5049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Доля дотации, предоставляемой из республиканского бюджета, в общем объеме собственных </a:t>
                      </a:r>
                      <a:r>
                        <a:rPr lang="ru-RU" sz="1400" dirty="0" smtClean="0">
                          <a:effectLst/>
                        </a:rPr>
                        <a:t>   доходов  </a:t>
                      </a:r>
                      <a:r>
                        <a:rPr lang="ru-RU" sz="1400" dirty="0">
                          <a:effectLst/>
                        </a:rPr>
                        <a:t>бюджета МО «Город Адыгейск»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Не более 65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</a:tr>
            </a:tbl>
          </a:graphicData>
        </a:graphic>
      </p:graphicFrame>
      <p:sp>
        <p:nvSpPr>
          <p:cNvPr id="28726" name="Rectangle 4"/>
          <p:cNvSpPr>
            <a:spLocks noChangeArrowheads="1"/>
          </p:cNvSpPr>
          <p:nvPr/>
        </p:nvSpPr>
        <p:spPr bwMode="auto">
          <a:xfrm>
            <a:off x="1143000" y="13414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ru-RU" sz="1800" smtClean="0">
              <a:solidFill>
                <a:prstClr val="black"/>
              </a:solidFill>
            </a:endParaRP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2389392424"/>
              </p:ext>
            </p:extLst>
          </p:nvPr>
        </p:nvGraphicFramePr>
        <p:xfrm>
          <a:off x="1524000" y="980728"/>
          <a:ext cx="6096000" cy="180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3477829"/>
              </p:ext>
            </p:extLst>
          </p:nvPr>
        </p:nvGraphicFramePr>
        <p:xfrm>
          <a:off x="1143000" y="2852936"/>
          <a:ext cx="7042118" cy="5760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72015"/>
                <a:gridCol w="1519517"/>
                <a:gridCol w="1550586"/>
              </a:tblGrid>
              <a:tr h="23301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Объем </a:t>
                      </a:r>
                      <a:r>
                        <a:rPr lang="ru-RU" sz="1200" dirty="0">
                          <a:effectLst/>
                        </a:rPr>
                        <a:t>финансирования </a:t>
                      </a:r>
                      <a:r>
                        <a:rPr lang="ru-RU" sz="1200" dirty="0" smtClean="0">
                          <a:effectLst/>
                        </a:rPr>
                        <a:t>  программы </a:t>
                      </a:r>
                      <a:r>
                        <a:rPr lang="ru-RU" sz="1200" dirty="0">
                          <a:effectLst/>
                        </a:rPr>
                        <a:t>(</a:t>
                      </a:r>
                      <a:r>
                        <a:rPr lang="ru-RU" sz="1200" dirty="0" err="1" smtClean="0">
                          <a:effectLst/>
                        </a:rPr>
                        <a:t>тыс.руб</a:t>
                      </a:r>
                      <a:r>
                        <a:rPr lang="ru-RU" sz="1200" dirty="0" smtClean="0">
                          <a:effectLst/>
                        </a:rPr>
                        <a:t>.)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2016</a:t>
                      </a:r>
                      <a:r>
                        <a:rPr lang="ru-RU" sz="1200" baseline="0" dirty="0" smtClean="0">
                          <a:effectLst/>
                        </a:rPr>
                        <a:t> </a:t>
                      </a:r>
                      <a:r>
                        <a:rPr lang="ru-RU" sz="1200" dirty="0" smtClean="0">
                          <a:effectLst/>
                        </a:rPr>
                        <a:t>год  (план)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2016 </a:t>
                      </a:r>
                      <a:r>
                        <a:rPr lang="ru-RU" sz="1200" dirty="0" smtClean="0">
                          <a:effectLst/>
                        </a:rPr>
                        <a:t>год  (факт)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430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5732,8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5732,8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00301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7848872" cy="576064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ru-RU" sz="2000" dirty="0" smtClean="0"/>
              <a:t>Муниципальная программа «Информатизация»</a:t>
            </a:r>
            <a:endParaRPr lang="ru-RU" sz="20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653874"/>
              </p:ext>
            </p:extLst>
          </p:nvPr>
        </p:nvGraphicFramePr>
        <p:xfrm>
          <a:off x="971600" y="3645024"/>
          <a:ext cx="7560840" cy="26020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83122"/>
                <a:gridCol w="921061"/>
                <a:gridCol w="856657"/>
              </a:tblGrid>
              <a:tr h="4699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effectLst/>
                        </a:rPr>
                        <a:t>Целевые показатели</a:t>
                      </a:r>
                      <a:endParaRPr lang="ru-RU" sz="16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</a:rPr>
                        <a:t>2016(план)</a:t>
                      </a:r>
                      <a:endParaRPr lang="ru-RU" sz="16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</a:rPr>
                        <a:t>2016(факт)</a:t>
                      </a:r>
                      <a:endParaRPr lang="ru-RU" sz="16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</a:tr>
              <a:tr h="7692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Обеспечение лицензионным</a:t>
                      </a:r>
                      <a:r>
                        <a:rPr lang="ru-RU" sz="1600" i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ПО, %</a:t>
                      </a:r>
                      <a:endParaRPr lang="ru-RU" sz="16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  <a:endParaRPr lang="ru-RU" sz="16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30</a:t>
                      </a:r>
                      <a:endParaRPr lang="ru-RU" sz="16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</a:tr>
              <a:tr h="6405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Кол-во рабочих мест оборудованных средствами защиты информаций, шт.</a:t>
                      </a:r>
                      <a:endParaRPr lang="ru-RU" sz="16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31</a:t>
                      </a:r>
                      <a:endParaRPr lang="ru-RU" sz="16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16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</a:tr>
              <a:tr h="6405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Количество рабочих мест с установленным</a:t>
                      </a:r>
                      <a:r>
                        <a:rPr lang="ru-RU" sz="1600" i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антивирусным обеспечение, %</a:t>
                      </a:r>
                      <a:endParaRPr lang="ru-RU" sz="16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  <a:endParaRPr lang="ru-RU" sz="16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  <a:endParaRPr lang="ru-RU" sz="16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</a:tr>
            </a:tbl>
          </a:graphicData>
        </a:graphic>
      </p:graphicFrame>
      <p:sp>
        <p:nvSpPr>
          <p:cNvPr id="28726" name="Rectangle 4"/>
          <p:cNvSpPr>
            <a:spLocks noChangeArrowheads="1"/>
          </p:cNvSpPr>
          <p:nvPr/>
        </p:nvSpPr>
        <p:spPr bwMode="auto">
          <a:xfrm>
            <a:off x="1143000" y="13414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ru-RU" sz="1800" smtClean="0">
              <a:solidFill>
                <a:prstClr val="black"/>
              </a:solidFill>
            </a:endParaRP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809755169"/>
              </p:ext>
            </p:extLst>
          </p:nvPr>
        </p:nvGraphicFramePr>
        <p:xfrm>
          <a:off x="1524000" y="980728"/>
          <a:ext cx="6096000" cy="180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8296887"/>
              </p:ext>
            </p:extLst>
          </p:nvPr>
        </p:nvGraphicFramePr>
        <p:xfrm>
          <a:off x="1143000" y="2852936"/>
          <a:ext cx="7042118" cy="6143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72015"/>
                <a:gridCol w="1519517"/>
                <a:gridCol w="1550586"/>
              </a:tblGrid>
              <a:tr h="23301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Объем </a:t>
                      </a:r>
                      <a:r>
                        <a:rPr lang="ru-RU" sz="1600" dirty="0">
                          <a:effectLst/>
                        </a:rPr>
                        <a:t>финансирования </a:t>
                      </a:r>
                      <a:r>
                        <a:rPr lang="ru-RU" sz="1600" dirty="0" smtClean="0">
                          <a:effectLst/>
                        </a:rPr>
                        <a:t>  программы </a:t>
                      </a:r>
                      <a:r>
                        <a:rPr lang="ru-RU" sz="1600" dirty="0">
                          <a:effectLst/>
                        </a:rPr>
                        <a:t>(</a:t>
                      </a:r>
                      <a:r>
                        <a:rPr lang="ru-RU" sz="1600" dirty="0" err="1" smtClean="0">
                          <a:effectLst/>
                        </a:rPr>
                        <a:t>тыс.руб</a:t>
                      </a:r>
                      <a:r>
                        <a:rPr lang="ru-RU" sz="1600" dirty="0" smtClean="0">
                          <a:effectLst/>
                        </a:rPr>
                        <a:t>.)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2016</a:t>
                      </a:r>
                      <a:r>
                        <a:rPr lang="ru-RU" sz="1600" baseline="0" dirty="0" smtClean="0">
                          <a:effectLst/>
                        </a:rPr>
                        <a:t> </a:t>
                      </a:r>
                      <a:r>
                        <a:rPr lang="ru-RU" sz="1600" dirty="0" smtClean="0">
                          <a:effectLst/>
                        </a:rPr>
                        <a:t>год  (план)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2016 </a:t>
                      </a:r>
                      <a:r>
                        <a:rPr lang="ru-RU" sz="1600" dirty="0" smtClean="0">
                          <a:effectLst/>
                        </a:rPr>
                        <a:t>год  (факт)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430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59,0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59,0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51742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75" y="404664"/>
            <a:ext cx="6511925" cy="936105"/>
          </a:xfrm>
        </p:spPr>
        <p:txBody>
          <a:bodyPr/>
          <a:lstStyle/>
          <a:p>
            <a:pPr algn="ctr">
              <a:defRPr/>
            </a:pPr>
            <a:r>
              <a:rPr lang="ru-RU" sz="1800" dirty="0" smtClean="0"/>
              <a:t>Муниципальная программа  «Развитие дорожного хозяйства , обеспечение сохранности автомобильных дорог и повышение безопасности дорожного движения»   за 2016-2022 гг.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600" dirty="0" smtClean="0"/>
              <a:t>Цель: сохранение и развитие автомобильных дорог общего пользования  и повышение  уровня безопасности дорожного движения в МО «Город Адыгейск»</a:t>
            </a:r>
            <a:br>
              <a:rPr lang="ru-RU" sz="1600" dirty="0" smtClean="0"/>
            </a:br>
            <a:r>
              <a:rPr lang="ru-RU" sz="1400" b="0" dirty="0" smtClean="0"/>
              <a:t>Задачи: 1. Повышение уровня транспортно-эксплуатационного состояния сети автомобильных дорог;</a:t>
            </a:r>
            <a:br>
              <a:rPr lang="ru-RU" sz="1400" b="0" dirty="0" smtClean="0"/>
            </a:br>
            <a:r>
              <a:rPr lang="ru-RU" sz="1400" b="0" dirty="0" smtClean="0"/>
              <a:t>2. Повышение уровня безопасности дорожного движения</a:t>
            </a:r>
            <a:endParaRPr lang="ru-RU" sz="1400" b="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7784352"/>
              </p:ext>
            </p:extLst>
          </p:nvPr>
        </p:nvGraphicFramePr>
        <p:xfrm>
          <a:off x="1187450" y="2924944"/>
          <a:ext cx="7344991" cy="8640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98466"/>
                <a:gridCol w="1599949"/>
                <a:gridCol w="1646576"/>
              </a:tblGrid>
              <a:tr h="335309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Объем финансирования </a:t>
                      </a:r>
                      <a:r>
                        <a:rPr lang="ru-RU" sz="1200" dirty="0" smtClean="0">
                          <a:effectLst/>
                        </a:rPr>
                        <a:t>  программы </a:t>
                      </a:r>
                      <a:r>
                        <a:rPr lang="ru-RU" sz="1200" dirty="0">
                          <a:effectLst/>
                        </a:rPr>
                        <a:t>(</a:t>
                      </a:r>
                      <a:r>
                        <a:rPr lang="ru-RU" sz="1200" dirty="0" err="1" smtClean="0">
                          <a:effectLst/>
                        </a:rPr>
                        <a:t>тыс.руб</a:t>
                      </a:r>
                      <a:r>
                        <a:rPr lang="ru-RU" sz="1200" dirty="0" smtClean="0">
                          <a:effectLst/>
                        </a:rPr>
                        <a:t>.)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2016 </a:t>
                      </a:r>
                      <a:r>
                        <a:rPr lang="ru-RU" sz="1200" dirty="0" smtClean="0">
                          <a:effectLst/>
                        </a:rPr>
                        <a:t>год (</a:t>
                      </a:r>
                      <a:r>
                        <a:rPr lang="ru-RU" sz="1200" dirty="0">
                          <a:effectLst/>
                        </a:rPr>
                        <a:t>план)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2016год (факт)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287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25927,3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25063,5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3892639"/>
              </p:ext>
            </p:extLst>
          </p:nvPr>
        </p:nvGraphicFramePr>
        <p:xfrm>
          <a:off x="1187450" y="3861048"/>
          <a:ext cx="7272983" cy="25922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45897"/>
                <a:gridCol w="1163170"/>
                <a:gridCol w="1163916"/>
              </a:tblGrid>
              <a:tr h="6832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Целевые показатели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2016 год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(план)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2016 </a:t>
                      </a:r>
                      <a:r>
                        <a:rPr lang="ru-RU" sz="1200" dirty="0">
                          <a:effectLst/>
                        </a:rPr>
                        <a:t>год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(факт)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4960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Протяженность автомобильных дорог, на которых произведен  ремонт  </a:t>
                      </a:r>
                      <a:r>
                        <a:rPr lang="ru-RU" sz="1400" baseline="0" dirty="0" smtClean="0">
                          <a:effectLst/>
                        </a:rPr>
                        <a:t> км/</a:t>
                      </a:r>
                      <a:r>
                        <a:rPr lang="ru-RU" sz="1400" baseline="0" dirty="0" err="1" smtClean="0">
                          <a:effectLst/>
                        </a:rPr>
                        <a:t>п.м</a:t>
                      </a:r>
                      <a:r>
                        <a:rPr lang="ru-RU" sz="1400" baseline="0" dirty="0" smtClean="0">
                          <a:effectLst/>
                        </a:rPr>
                        <a:t>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7,203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7,203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7065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Прирост протяженности автомобильных дорог общего пользования местного значения соответствующих</a:t>
                      </a:r>
                      <a:r>
                        <a:rPr lang="ru-RU" sz="1400" baseline="0" dirty="0" smtClean="0">
                          <a:effectLst/>
                        </a:rPr>
                        <a:t>  нормативным требованиям  км.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13,39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7065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Количество ДТП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56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55178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75" y="476673"/>
            <a:ext cx="6954589" cy="720080"/>
          </a:xfrm>
        </p:spPr>
        <p:txBody>
          <a:bodyPr/>
          <a:lstStyle/>
          <a:p>
            <a:pPr>
              <a:defRPr/>
            </a:pPr>
            <a:r>
              <a:rPr lang="ru-RU" sz="2000" dirty="0" smtClean="0"/>
              <a:t>Муниципальная программа «Обеспечение жилыми помещениями детей-сирот, и детей, оставшихся без попечение родителей»</a:t>
            </a:r>
            <a:endParaRPr lang="ru-RU" sz="20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9978186"/>
              </p:ext>
            </p:extLst>
          </p:nvPr>
        </p:nvGraphicFramePr>
        <p:xfrm>
          <a:off x="1175767" y="4293096"/>
          <a:ext cx="6924625" cy="16808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84778"/>
                <a:gridCol w="1315711"/>
                <a:gridCol w="1224136"/>
              </a:tblGrid>
              <a:tr h="7479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Целевые показатели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9" marR="467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2016 </a:t>
                      </a:r>
                      <a:r>
                        <a:rPr lang="ru-RU" sz="1600" dirty="0">
                          <a:effectLst/>
                        </a:rPr>
                        <a:t>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(план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9" marR="467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2016 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(факт)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9" marR="46759" marT="0" marB="0"/>
                </a:tc>
              </a:tr>
              <a:tr h="9329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Обеспечение жильем детей – сирот (человек)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9" marR="467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9" marR="467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9" marR="46759" marT="0" marB="0"/>
                </a:tc>
              </a:tr>
            </a:tbl>
          </a:graphicData>
        </a:graphic>
      </p:graphicFrame>
      <p:sp>
        <p:nvSpPr>
          <p:cNvPr id="33845" name="Rectangle 1"/>
          <p:cNvSpPr>
            <a:spLocks noChangeArrowheads="1"/>
          </p:cNvSpPr>
          <p:nvPr/>
        </p:nvSpPr>
        <p:spPr bwMode="auto">
          <a:xfrm>
            <a:off x="1143000" y="177008"/>
            <a:ext cx="7821488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eaLnBrk="0" hangingPunct="0"/>
            <a:endParaRPr lang="ru-RU" sz="1600" dirty="0" smtClean="0">
              <a:solidFill>
                <a:prstClr val="black"/>
              </a:solidFill>
              <a:latin typeface="Monotype Corsiva" pitchFamily="66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 sz="1600" dirty="0">
              <a:solidFill>
                <a:prstClr val="black"/>
              </a:solidFill>
              <a:latin typeface="Monotype Corsiva" pitchFamily="66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 sz="1600" dirty="0" smtClean="0">
              <a:solidFill>
                <a:prstClr val="black"/>
              </a:solidFill>
              <a:latin typeface="Monotype Corsiva" pitchFamily="66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 sz="1600" dirty="0">
              <a:solidFill>
                <a:prstClr val="black"/>
              </a:solidFill>
              <a:latin typeface="Monotype Corsiva" pitchFamily="66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1800" dirty="0" smtClean="0">
                <a:solidFill>
                  <a:prstClr val="black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Цель : Обеспечение жильем детей-сирот и детей, оставшихся без попечение родителей и лиц из их числа</a:t>
            </a:r>
          </a:p>
          <a:p>
            <a:pPr eaLnBrk="0" hangingPunct="0"/>
            <a:r>
              <a:rPr lang="ru-RU" sz="1800" dirty="0" smtClean="0">
                <a:solidFill>
                  <a:prstClr val="black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Задачи: 1. Создание условий для повышения доступности предоставления жилья детям-сиротам ;</a:t>
            </a:r>
          </a:p>
          <a:p>
            <a:pPr eaLnBrk="0" hangingPunct="0"/>
            <a:r>
              <a:rPr lang="ru-RU" sz="1800" dirty="0" smtClean="0">
                <a:solidFill>
                  <a:prstClr val="black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2. Создание комфортных условии для проживания детям -сиротам;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8763266"/>
              </p:ext>
            </p:extLst>
          </p:nvPr>
        </p:nvGraphicFramePr>
        <p:xfrm>
          <a:off x="1143000" y="2852936"/>
          <a:ext cx="7042118" cy="11521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72015"/>
                <a:gridCol w="1519517"/>
                <a:gridCol w="1550586"/>
              </a:tblGrid>
              <a:tr h="46603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Объем </a:t>
                      </a:r>
                      <a:r>
                        <a:rPr lang="ru-RU" sz="1800" dirty="0">
                          <a:effectLst/>
                        </a:rPr>
                        <a:t>финансирования </a:t>
                      </a:r>
                      <a:r>
                        <a:rPr lang="ru-RU" sz="1800" dirty="0" smtClean="0">
                          <a:effectLst/>
                        </a:rPr>
                        <a:t>  программы </a:t>
                      </a:r>
                      <a:r>
                        <a:rPr lang="ru-RU" sz="1800" dirty="0">
                          <a:effectLst/>
                        </a:rPr>
                        <a:t>(</a:t>
                      </a:r>
                      <a:r>
                        <a:rPr lang="ru-RU" sz="1800" dirty="0" err="1" smtClean="0">
                          <a:effectLst/>
                        </a:rPr>
                        <a:t>тыс.руб</a:t>
                      </a:r>
                      <a:r>
                        <a:rPr lang="ru-RU" sz="1800" dirty="0" smtClean="0">
                          <a:effectLst/>
                        </a:rPr>
                        <a:t>.)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2016</a:t>
                      </a:r>
                      <a:r>
                        <a:rPr lang="ru-RU" sz="1800" baseline="0" dirty="0" smtClean="0">
                          <a:effectLst/>
                        </a:rPr>
                        <a:t> </a:t>
                      </a:r>
                      <a:r>
                        <a:rPr lang="ru-RU" sz="1800" dirty="0" smtClean="0">
                          <a:effectLst/>
                        </a:rPr>
                        <a:t>год  (план)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2016 </a:t>
                      </a:r>
                      <a:r>
                        <a:rPr lang="ru-RU" sz="1800" dirty="0" smtClean="0">
                          <a:effectLst/>
                        </a:rPr>
                        <a:t>год  (факт)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6860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1050,0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1050,0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73580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75" y="404664"/>
            <a:ext cx="6511925" cy="936105"/>
          </a:xfrm>
        </p:spPr>
        <p:txBody>
          <a:bodyPr/>
          <a:lstStyle/>
          <a:p>
            <a:pPr algn="ctr">
              <a:defRPr/>
            </a:pPr>
            <a:r>
              <a:rPr lang="ru-RU" sz="1800" dirty="0" smtClean="0"/>
              <a:t>Муниципальная программа  «Благоустройство МО «Город Адыгейск»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600" dirty="0" smtClean="0"/>
              <a:t>Цель: Совершенствование системы комплексного благоустройства территории  МО «Город Адыгейск»</a:t>
            </a:r>
            <a:br>
              <a:rPr lang="ru-RU" sz="1600" dirty="0" smtClean="0"/>
            </a:br>
            <a:r>
              <a:rPr lang="ru-RU" sz="1400" b="0" dirty="0" smtClean="0"/>
              <a:t>Задачи: 1. Приведение в качественное состояние территории и элементов благоустройства;</a:t>
            </a:r>
            <a:br>
              <a:rPr lang="ru-RU" sz="1400" b="0" dirty="0" smtClean="0"/>
            </a:br>
            <a:r>
              <a:rPr lang="ru-RU" sz="1400" b="0" dirty="0" smtClean="0"/>
              <a:t>2. Организация взаимодействия между предприятиями, организациями и учреждениями при решении вопросов благоустройства территории МО «Город Адыгейск»</a:t>
            </a:r>
            <a:endParaRPr lang="ru-RU" sz="1400" b="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0484461"/>
              </p:ext>
            </p:extLst>
          </p:nvPr>
        </p:nvGraphicFramePr>
        <p:xfrm>
          <a:off x="1187450" y="2924944"/>
          <a:ext cx="7344991" cy="8640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98466"/>
                <a:gridCol w="1599949"/>
                <a:gridCol w="1646576"/>
              </a:tblGrid>
              <a:tr h="335309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Объем финансирования </a:t>
                      </a:r>
                      <a:r>
                        <a:rPr lang="ru-RU" sz="1200" dirty="0" smtClean="0">
                          <a:effectLst/>
                        </a:rPr>
                        <a:t>  программы </a:t>
                      </a:r>
                      <a:r>
                        <a:rPr lang="ru-RU" sz="1200" dirty="0">
                          <a:effectLst/>
                        </a:rPr>
                        <a:t>(</a:t>
                      </a:r>
                      <a:r>
                        <a:rPr lang="ru-RU" sz="1200" dirty="0" err="1" smtClean="0">
                          <a:effectLst/>
                        </a:rPr>
                        <a:t>тыс.руб</a:t>
                      </a:r>
                      <a:r>
                        <a:rPr lang="ru-RU" sz="1200" dirty="0" smtClean="0">
                          <a:effectLst/>
                        </a:rPr>
                        <a:t>.)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2016 </a:t>
                      </a:r>
                      <a:r>
                        <a:rPr lang="ru-RU" sz="1200" dirty="0" smtClean="0">
                          <a:effectLst/>
                        </a:rPr>
                        <a:t>год (</a:t>
                      </a:r>
                      <a:r>
                        <a:rPr lang="ru-RU" sz="1200" dirty="0">
                          <a:effectLst/>
                        </a:rPr>
                        <a:t>план)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2016год (факт)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287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4207,6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4207,6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1067018"/>
              </p:ext>
            </p:extLst>
          </p:nvPr>
        </p:nvGraphicFramePr>
        <p:xfrm>
          <a:off x="1187450" y="3861048"/>
          <a:ext cx="7272983" cy="22322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45897"/>
                <a:gridCol w="1163170"/>
                <a:gridCol w="1163916"/>
              </a:tblGrid>
              <a:tr h="6832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Целевые показатели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2016 год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(план)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2016 </a:t>
                      </a:r>
                      <a:r>
                        <a:rPr lang="ru-RU" sz="1200" dirty="0">
                          <a:effectLst/>
                        </a:rPr>
                        <a:t>год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(факт)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3249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Озеленение  (</a:t>
                      </a:r>
                      <a:r>
                        <a:rPr lang="ru-RU" sz="1400" dirty="0" err="1" smtClean="0">
                          <a:effectLst/>
                        </a:rPr>
                        <a:t>шт</a:t>
                      </a:r>
                      <a:r>
                        <a:rPr lang="ru-RU" sz="1400" dirty="0" smtClean="0">
                          <a:effectLst/>
                        </a:rPr>
                        <a:t>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Организация и содержание мест захоронения</a:t>
                      </a:r>
                      <a:r>
                        <a:rPr lang="ru-RU" sz="1400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(га)</a:t>
                      </a:r>
                      <a:endParaRPr lang="ru-R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39,5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39,5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Техобслуживание и ремонт сетей уличного освещения  (лампы)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Санитарная очистка территории  города (м2)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8200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40000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55968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75" y="404664"/>
            <a:ext cx="6511925" cy="936105"/>
          </a:xfrm>
        </p:spPr>
        <p:txBody>
          <a:bodyPr/>
          <a:lstStyle/>
          <a:p>
            <a:pPr algn="ctr">
              <a:defRPr/>
            </a:pPr>
            <a:r>
              <a:rPr lang="ru-RU" sz="1800" dirty="0" smtClean="0"/>
              <a:t>Муниципальная программа  «Поддержка и развитие средств массовой информации»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Цель: Расширение степени информированности населения МО «Город Адыгейск»</a:t>
            </a:r>
            <a:br>
              <a:rPr lang="ru-RU" sz="1800" dirty="0" smtClean="0"/>
            </a:br>
            <a:r>
              <a:rPr lang="ru-RU" sz="1800" b="0" dirty="0" smtClean="0"/>
              <a:t>Задачи: 1. Опубликование официальной информации;</a:t>
            </a:r>
            <a:br>
              <a:rPr lang="ru-RU" sz="1800" b="0" dirty="0" smtClean="0"/>
            </a:br>
            <a:r>
              <a:rPr lang="ru-RU" sz="1800" b="0" dirty="0" smtClean="0"/>
              <a:t>2. Информирование населения о процессах, происходящих в общественно-политической, социально-экономической и культурной жизни муниципального образования</a:t>
            </a:r>
            <a:endParaRPr lang="ru-RU" sz="1800" b="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5779843"/>
              </p:ext>
            </p:extLst>
          </p:nvPr>
        </p:nvGraphicFramePr>
        <p:xfrm>
          <a:off x="1187450" y="2924944"/>
          <a:ext cx="7344991" cy="8640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98466"/>
                <a:gridCol w="1599949"/>
                <a:gridCol w="1646576"/>
              </a:tblGrid>
              <a:tr h="335309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Объем финансирования </a:t>
                      </a:r>
                      <a:r>
                        <a:rPr lang="ru-RU" sz="1600" dirty="0" smtClean="0">
                          <a:effectLst/>
                        </a:rPr>
                        <a:t>  программы </a:t>
                      </a:r>
                      <a:r>
                        <a:rPr lang="ru-RU" sz="1600" dirty="0">
                          <a:effectLst/>
                        </a:rPr>
                        <a:t>(</a:t>
                      </a:r>
                      <a:r>
                        <a:rPr lang="ru-RU" sz="1600" dirty="0" err="1" smtClean="0">
                          <a:effectLst/>
                        </a:rPr>
                        <a:t>тыс.руб</a:t>
                      </a:r>
                      <a:r>
                        <a:rPr lang="ru-RU" sz="1600" dirty="0" smtClean="0">
                          <a:effectLst/>
                        </a:rPr>
                        <a:t>.)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2016 </a:t>
                      </a:r>
                      <a:r>
                        <a:rPr lang="ru-RU" sz="1600" dirty="0" smtClean="0">
                          <a:effectLst/>
                        </a:rPr>
                        <a:t>год (</a:t>
                      </a:r>
                      <a:r>
                        <a:rPr lang="ru-RU" sz="1600" dirty="0">
                          <a:effectLst/>
                        </a:rPr>
                        <a:t>план)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2016год (факт)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287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3184,3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3184,3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775469"/>
              </p:ext>
            </p:extLst>
          </p:nvPr>
        </p:nvGraphicFramePr>
        <p:xfrm>
          <a:off x="1187450" y="3861048"/>
          <a:ext cx="7272983" cy="20346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45897"/>
                <a:gridCol w="1163170"/>
                <a:gridCol w="1163916"/>
              </a:tblGrid>
              <a:tr h="6832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Целевые показатели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2016 год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(план)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2016 </a:t>
                      </a:r>
                      <a:r>
                        <a:rPr lang="ru-RU" sz="1600" dirty="0">
                          <a:effectLst/>
                        </a:rPr>
                        <a:t>год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(факт)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4960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Количество номеров газеты в год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7065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Доведение тиража газеты в год не менее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1600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1380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50725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75" y="404664"/>
            <a:ext cx="7242621" cy="936105"/>
          </a:xfrm>
        </p:spPr>
        <p:txBody>
          <a:bodyPr/>
          <a:lstStyle/>
          <a:p>
            <a:pPr algn="ctr">
              <a:defRPr/>
            </a:pPr>
            <a:r>
              <a:rPr lang="ru-RU" sz="1800" dirty="0" smtClean="0"/>
              <a:t>Муниципальная программа  «Обеспечение безопасности дорожного движения»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Цель: снижение количества дорожно-транспортных происшествий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600" b="0" dirty="0" smtClean="0"/>
              <a:t>Задачи: 1. Обеспечение сохранности жизни, здоровья граждан и их имущества;</a:t>
            </a:r>
            <a:br>
              <a:rPr lang="ru-RU" sz="1600" b="0" dirty="0" smtClean="0"/>
            </a:br>
            <a:r>
              <a:rPr lang="ru-RU" sz="1600" b="0" dirty="0" smtClean="0"/>
              <a:t>2. Внедрение инновационных форм, методов и средств организации дорожного движения;</a:t>
            </a:r>
            <a:br>
              <a:rPr lang="ru-RU" sz="1600" b="0" dirty="0" smtClean="0"/>
            </a:br>
            <a:r>
              <a:rPr lang="ru-RU" sz="1600" b="0" dirty="0" smtClean="0"/>
              <a:t>3. Совершенствование системы обучения правилам безопасного поведения на улицах и дорогах детей и лиц пожилого возраста.</a:t>
            </a:r>
            <a:endParaRPr lang="ru-RU" sz="1600" b="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9952735"/>
              </p:ext>
            </p:extLst>
          </p:nvPr>
        </p:nvGraphicFramePr>
        <p:xfrm>
          <a:off x="1187450" y="2924944"/>
          <a:ext cx="7344991" cy="8640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98466"/>
                <a:gridCol w="1599949"/>
                <a:gridCol w="1646576"/>
              </a:tblGrid>
              <a:tr h="335309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Объем финансирования </a:t>
                      </a:r>
                      <a:r>
                        <a:rPr lang="ru-RU" sz="1200" dirty="0" smtClean="0">
                          <a:effectLst/>
                        </a:rPr>
                        <a:t>  программы </a:t>
                      </a:r>
                      <a:r>
                        <a:rPr lang="ru-RU" sz="1200" dirty="0">
                          <a:effectLst/>
                        </a:rPr>
                        <a:t>(</a:t>
                      </a:r>
                      <a:r>
                        <a:rPr lang="ru-RU" sz="1200" dirty="0" err="1" smtClean="0">
                          <a:effectLst/>
                        </a:rPr>
                        <a:t>тыс.руб</a:t>
                      </a:r>
                      <a:r>
                        <a:rPr lang="ru-RU" sz="1200" dirty="0" smtClean="0">
                          <a:effectLst/>
                        </a:rPr>
                        <a:t>.)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2016 </a:t>
                      </a:r>
                      <a:r>
                        <a:rPr lang="ru-RU" sz="1200" dirty="0" smtClean="0">
                          <a:effectLst/>
                        </a:rPr>
                        <a:t>год (</a:t>
                      </a:r>
                      <a:r>
                        <a:rPr lang="ru-RU" sz="1200" dirty="0">
                          <a:effectLst/>
                        </a:rPr>
                        <a:t>план)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2016год (факт)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287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851,9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851,0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0780390"/>
              </p:ext>
            </p:extLst>
          </p:nvPr>
        </p:nvGraphicFramePr>
        <p:xfrm>
          <a:off x="1187450" y="3861048"/>
          <a:ext cx="7272983" cy="22187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45897"/>
                <a:gridCol w="1163170"/>
                <a:gridCol w="1163916"/>
              </a:tblGrid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Целевые показатели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2016 год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(план)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2016 </a:t>
                      </a:r>
                      <a:r>
                        <a:rPr lang="ru-RU" sz="1200" dirty="0">
                          <a:effectLst/>
                        </a:rPr>
                        <a:t>год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(факт)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4960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Выполнение работ по</a:t>
                      </a:r>
                      <a:r>
                        <a:rPr lang="ru-RU" sz="1400" baseline="0" dirty="0" smtClean="0">
                          <a:effectLst/>
                        </a:rPr>
                        <a:t> устройству   пешеходных ограждений  барьерного типа  вблизи </a:t>
                      </a:r>
                      <a:r>
                        <a:rPr lang="ru-RU" sz="1400" dirty="0" smtClean="0">
                          <a:effectLst/>
                        </a:rPr>
                        <a:t> образовательных  учреждений,</a:t>
                      </a:r>
                      <a:r>
                        <a:rPr lang="ru-RU" sz="1400" baseline="0" dirty="0" smtClean="0">
                          <a:effectLst/>
                        </a:rPr>
                        <a:t> м.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510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508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3920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Изготовление и постановка дорожных знаков, шт.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7065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Устройство</a:t>
                      </a:r>
                      <a:r>
                        <a:rPr lang="ru-RU" sz="1400" baseline="0" dirty="0" smtClean="0">
                          <a:effectLst/>
                        </a:rPr>
                        <a:t> технических средств  организации дорожного движения (установка Г-образных   опорных   конструкций , шт.)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50022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75" y="404664"/>
            <a:ext cx="7242621" cy="936105"/>
          </a:xfrm>
        </p:spPr>
        <p:txBody>
          <a:bodyPr/>
          <a:lstStyle/>
          <a:p>
            <a:pPr algn="ctr">
              <a:defRPr/>
            </a:pPr>
            <a:r>
              <a:rPr lang="ru-RU" sz="2000" dirty="0" smtClean="0"/>
              <a:t>Муниципальная программа  «Обеспечение жильём молодых семей»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Цель: Предоставление поддержки в решении жилищной проблемы молодым семьям</a:t>
            </a:r>
            <a:br>
              <a:rPr lang="ru-RU" sz="20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0" dirty="0" smtClean="0"/>
              <a:t>Задачи: 1. Обеспечение  механизма предоставления молодым семьям социальных выплат на приобретение жилья ;</a:t>
            </a:r>
            <a:br>
              <a:rPr lang="ru-RU" sz="1800" b="0" dirty="0" smtClean="0"/>
            </a:br>
            <a:r>
              <a:rPr lang="ru-RU" sz="1800" b="0" dirty="0" smtClean="0"/>
              <a:t>2. Создание условий для привлечения молодыми семьями собственных средств. </a:t>
            </a:r>
            <a:endParaRPr lang="ru-RU" sz="1800" b="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8524144"/>
              </p:ext>
            </p:extLst>
          </p:nvPr>
        </p:nvGraphicFramePr>
        <p:xfrm>
          <a:off x="1187450" y="3356992"/>
          <a:ext cx="7344991" cy="7200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98466"/>
                <a:gridCol w="1599949"/>
                <a:gridCol w="1646576"/>
              </a:tblGrid>
              <a:tr h="313143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Объем финансирования </a:t>
                      </a:r>
                      <a:r>
                        <a:rPr lang="ru-RU" sz="1400" dirty="0" smtClean="0">
                          <a:effectLst/>
                        </a:rPr>
                        <a:t>  программы </a:t>
                      </a:r>
                      <a:r>
                        <a:rPr lang="ru-RU" sz="1400" dirty="0">
                          <a:effectLst/>
                        </a:rPr>
                        <a:t>(</a:t>
                      </a:r>
                      <a:r>
                        <a:rPr lang="ru-RU" sz="1400" dirty="0" err="1" smtClean="0">
                          <a:effectLst/>
                        </a:rPr>
                        <a:t>тыс.руб</a:t>
                      </a:r>
                      <a:r>
                        <a:rPr lang="ru-RU" sz="1400" dirty="0" smtClean="0">
                          <a:effectLst/>
                        </a:rPr>
                        <a:t>.)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2016 </a:t>
                      </a:r>
                      <a:r>
                        <a:rPr lang="ru-RU" sz="1400" dirty="0" smtClean="0">
                          <a:effectLst/>
                        </a:rPr>
                        <a:t>год (</a:t>
                      </a:r>
                      <a:r>
                        <a:rPr lang="ru-RU" sz="1400" dirty="0">
                          <a:effectLst/>
                        </a:rPr>
                        <a:t>план)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2016год (факт)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069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7247,2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7246,1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9172860"/>
              </p:ext>
            </p:extLst>
          </p:nvPr>
        </p:nvGraphicFramePr>
        <p:xfrm>
          <a:off x="1187624" y="4509120"/>
          <a:ext cx="7272983" cy="15927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45897"/>
                <a:gridCol w="1163170"/>
                <a:gridCol w="1163916"/>
              </a:tblGrid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Целевые показатели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2016 год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(план)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2016 </a:t>
                      </a:r>
                      <a:r>
                        <a:rPr lang="ru-RU" sz="1600" dirty="0">
                          <a:effectLst/>
                        </a:rPr>
                        <a:t>год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(факт)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7606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Улучшение  жилищных  условий   молодых   семей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80987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75" y="404664"/>
            <a:ext cx="7242621" cy="936105"/>
          </a:xfrm>
        </p:spPr>
        <p:txBody>
          <a:bodyPr/>
          <a:lstStyle/>
          <a:p>
            <a:pPr algn="ctr">
              <a:defRPr/>
            </a:pPr>
            <a:r>
              <a:rPr lang="ru-RU" sz="2000" dirty="0" smtClean="0"/>
              <a:t>Муниципальная программа  «Доступная среда»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Цель: Развитие доступной для инвалидов среды жизнедеятельности</a:t>
            </a:r>
            <a:br>
              <a:rPr lang="ru-RU" sz="20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0" dirty="0" smtClean="0"/>
              <a:t>Задачи: 1. Повышение уровня доступности приоритетных объектов и реабилитационных услуг в приоритетных сферах жизнедеятельности инвалидов и других маломобильных групп населения;</a:t>
            </a:r>
            <a:br>
              <a:rPr lang="ru-RU" sz="1800" b="0" dirty="0" smtClean="0"/>
            </a:br>
            <a:r>
              <a:rPr lang="ru-RU" sz="1800" b="0" dirty="0" smtClean="0"/>
              <a:t>2. Повышение уровня доступности приоритетных объектов и реабилитационных услуг в приоритетных сферах жизнедеятельности инвалидов и других маломобильных групп населения. </a:t>
            </a:r>
            <a:endParaRPr lang="ru-RU" sz="1800" b="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2616455"/>
              </p:ext>
            </p:extLst>
          </p:nvPr>
        </p:nvGraphicFramePr>
        <p:xfrm>
          <a:off x="1187450" y="3356992"/>
          <a:ext cx="7344991" cy="7200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98466"/>
                <a:gridCol w="1599949"/>
                <a:gridCol w="1646576"/>
              </a:tblGrid>
              <a:tr h="313143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Объем финансирования </a:t>
                      </a:r>
                      <a:r>
                        <a:rPr lang="ru-RU" sz="1400" dirty="0" smtClean="0">
                          <a:effectLst/>
                        </a:rPr>
                        <a:t>  программы </a:t>
                      </a:r>
                      <a:r>
                        <a:rPr lang="ru-RU" sz="1400" dirty="0">
                          <a:effectLst/>
                        </a:rPr>
                        <a:t>(</a:t>
                      </a:r>
                      <a:r>
                        <a:rPr lang="ru-RU" sz="1400" dirty="0" err="1" smtClean="0">
                          <a:effectLst/>
                        </a:rPr>
                        <a:t>тыс.руб</a:t>
                      </a:r>
                      <a:r>
                        <a:rPr lang="ru-RU" sz="1400" dirty="0" smtClean="0">
                          <a:effectLst/>
                        </a:rPr>
                        <a:t>.)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2016 </a:t>
                      </a:r>
                      <a:r>
                        <a:rPr lang="ru-RU" sz="1400" dirty="0" smtClean="0">
                          <a:effectLst/>
                        </a:rPr>
                        <a:t>год (</a:t>
                      </a:r>
                      <a:r>
                        <a:rPr lang="ru-RU" sz="1400" dirty="0">
                          <a:effectLst/>
                        </a:rPr>
                        <a:t>план)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2016год (факт)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069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2810,0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2810,0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4910551"/>
              </p:ext>
            </p:extLst>
          </p:nvPr>
        </p:nvGraphicFramePr>
        <p:xfrm>
          <a:off x="1187624" y="4221088"/>
          <a:ext cx="7272983" cy="24248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45897"/>
                <a:gridCol w="1163170"/>
                <a:gridCol w="1163916"/>
              </a:tblGrid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Целевые показатели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2016 год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(план)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2016 </a:t>
                      </a:r>
                      <a:r>
                        <a:rPr lang="ru-RU" sz="1600" dirty="0">
                          <a:effectLst/>
                        </a:rPr>
                        <a:t>год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(факт)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7606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Количество культурно-массовых  мероприятий направленных на интеграцию инвалидов в год  (мероприятий.)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7606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Доля общеобразовательных организаций, в которых создана универсальная </a:t>
                      </a:r>
                      <a:r>
                        <a:rPr lang="ru-RU" sz="1600" dirty="0" err="1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безбарьерная</a:t>
                      </a:r>
                      <a:r>
                        <a:rPr lang="ru-RU" sz="16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среда в общем количестве общеобразовательных организациях</a:t>
                      </a:r>
                      <a:endParaRPr lang="ru-RU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50</a:t>
                      </a:r>
                      <a:endParaRPr lang="ru-RU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50</a:t>
                      </a:r>
                      <a:endParaRPr lang="ru-RU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2665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Выгнутая вверх стрелка 18"/>
          <p:cNvSpPr/>
          <p:nvPr/>
        </p:nvSpPr>
        <p:spPr>
          <a:xfrm>
            <a:off x="285750" y="1928813"/>
            <a:ext cx="8858250" cy="1428750"/>
          </a:xfrm>
          <a:prstGeom prst="curvedDownArrow">
            <a:avLst>
              <a:gd name="adj1" fmla="val 25000"/>
              <a:gd name="adj2" fmla="val 50000"/>
              <a:gd name="adj3" fmla="val 24999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800">
              <a:solidFill>
                <a:prstClr val="black"/>
              </a:solidFill>
            </a:endParaRPr>
          </a:p>
        </p:txBody>
      </p:sp>
      <p:sp>
        <p:nvSpPr>
          <p:cNvPr id="8195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471613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57188" y="571500"/>
            <a:ext cx="8429625" cy="121443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indent="450850" algn="just" eaLnBrk="0" hangingPunct="0">
              <a:defRPr/>
            </a:pPr>
            <a:r>
              <a:rPr lang="ru-RU" sz="2000" b="1" i="1" dirty="0">
                <a:solidFill>
                  <a:prstClr val="black"/>
                </a:solidFill>
                <a:cs typeface="Times New Roman" pitchFamily="18" charset="0"/>
              </a:rPr>
              <a:t>Местный бюджет</a:t>
            </a:r>
            <a:r>
              <a:rPr lang="ru-RU" sz="2000" dirty="0">
                <a:solidFill>
                  <a:prstClr val="black"/>
                </a:solidFill>
                <a:cs typeface="Times New Roman" pitchFamily="18" charset="0"/>
              </a:rPr>
              <a:t> - форма образования и расходования денежных средств, предназначенных для финансового обеспечения задач и функций органов местного самоуправления.</a:t>
            </a:r>
            <a:endParaRPr lang="ru-RU" sz="2000" dirty="0">
              <a:solidFill>
                <a:prstClr val="black"/>
              </a:solidFill>
            </a:endParaRPr>
          </a:p>
        </p:txBody>
      </p:sp>
      <p:sp>
        <p:nvSpPr>
          <p:cNvPr id="8197" name="Rectangle 1"/>
          <p:cNvSpPr>
            <a:spLocks noChangeArrowheads="1"/>
          </p:cNvSpPr>
          <p:nvPr/>
        </p:nvSpPr>
        <p:spPr bwMode="auto">
          <a:xfrm>
            <a:off x="0" y="0"/>
            <a:ext cx="6397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indent="450850" eaLnBrk="0" hangingPunct="0"/>
            <a:endParaRPr lang="ru-RU" altLang="ru-RU" sz="1800" smtClean="0">
              <a:solidFill>
                <a:prstClr val="black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57250" y="1928813"/>
            <a:ext cx="3357563" cy="300037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indent="450850" algn="just" eaLnBrk="0" hangingPunct="0">
              <a:defRPr/>
            </a:pPr>
            <a:r>
              <a:rPr lang="ru-RU" sz="1800" b="1" i="1" dirty="0">
                <a:solidFill>
                  <a:prstClr val="black"/>
                </a:solidFill>
                <a:cs typeface="Times New Roman" pitchFamily="18" charset="0"/>
              </a:rPr>
              <a:t>Доходы бюджета</a:t>
            </a:r>
            <a:r>
              <a:rPr lang="ru-RU" sz="1800" dirty="0">
                <a:solidFill>
                  <a:prstClr val="black"/>
                </a:solidFill>
                <a:cs typeface="Times New Roman" pitchFamily="18" charset="0"/>
              </a:rPr>
              <a:t> - поступающие в бюджет денежные средства, в виде налоговых, неналоговых и безвозмездных поступлений. </a:t>
            </a:r>
            <a:endParaRPr lang="ru-RU" sz="2400" dirty="0">
              <a:solidFill>
                <a:prstClr val="black"/>
              </a:solidFill>
            </a:endParaRPr>
          </a:p>
        </p:txBody>
      </p:sp>
      <p:sp>
        <p:nvSpPr>
          <p:cNvPr id="8199" name="Rectangle 2"/>
          <p:cNvSpPr>
            <a:spLocks noChangeArrowheads="1"/>
          </p:cNvSpPr>
          <p:nvPr/>
        </p:nvSpPr>
        <p:spPr bwMode="auto">
          <a:xfrm>
            <a:off x="0" y="0"/>
            <a:ext cx="6397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indent="450850" eaLnBrk="0" hangingPunct="0"/>
            <a:endParaRPr lang="ru-RU" altLang="ru-RU" sz="1800" smtClean="0">
              <a:solidFill>
                <a:prstClr val="black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572000" y="2000250"/>
            <a:ext cx="3714750" cy="292893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ru-RU" sz="1800" b="1" i="1" dirty="0">
                <a:solidFill>
                  <a:prstClr val="black"/>
                </a:solidFill>
              </a:rPr>
              <a:t>Расходы бюджета</a:t>
            </a:r>
            <a:r>
              <a:rPr lang="ru-RU" sz="1800" dirty="0">
                <a:solidFill>
                  <a:prstClr val="black"/>
                </a:solidFill>
              </a:rPr>
              <a:t> - денежные средства, направляемые на финансовое обеспечение задач и функций органов местного самоуправления</a:t>
            </a:r>
            <a:r>
              <a:rPr lang="en-US" sz="1800" dirty="0">
                <a:solidFill>
                  <a:prstClr val="black"/>
                </a:solidFill>
              </a:rPr>
              <a:t> (</a:t>
            </a:r>
            <a:r>
              <a:rPr lang="ru-RU" sz="1800" dirty="0">
                <a:solidFill>
                  <a:prstClr val="black"/>
                </a:solidFill>
              </a:rPr>
              <a:t>финансовое обеспечение муниципальных учреждений, дорожное хозяйство, ЖКХ  и др.</a:t>
            </a:r>
            <a:r>
              <a:rPr lang="en-US" sz="1800" dirty="0">
                <a:solidFill>
                  <a:prstClr val="black"/>
                </a:solidFill>
              </a:rPr>
              <a:t>).</a:t>
            </a:r>
            <a:endParaRPr lang="ru-RU" sz="1800" dirty="0">
              <a:solidFill>
                <a:prstClr val="black"/>
              </a:solidFill>
            </a:endParaRPr>
          </a:p>
          <a:p>
            <a:pPr algn="just">
              <a:defRPr/>
            </a:pPr>
            <a:endParaRPr lang="ru-RU" sz="1800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20" name="Выгнутая вниз стрелка 19"/>
          <p:cNvSpPr/>
          <p:nvPr/>
        </p:nvSpPr>
        <p:spPr>
          <a:xfrm>
            <a:off x="285750" y="3571875"/>
            <a:ext cx="8715375" cy="1428750"/>
          </a:xfrm>
          <a:prstGeom prst="curvedUpArrow">
            <a:avLst>
              <a:gd name="adj1" fmla="val 25000"/>
              <a:gd name="adj2" fmla="val 50000"/>
              <a:gd name="adj3" fmla="val 27324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800">
              <a:solidFill>
                <a:prstClr val="black"/>
              </a:solidFill>
            </a:endParaRPr>
          </a:p>
        </p:txBody>
      </p:sp>
      <p:sp>
        <p:nvSpPr>
          <p:cNvPr id="8202" name="Прямоугольник 21"/>
          <p:cNvSpPr>
            <a:spLocks noChangeArrowheads="1"/>
          </p:cNvSpPr>
          <p:nvPr/>
        </p:nvSpPr>
        <p:spPr bwMode="auto">
          <a:xfrm>
            <a:off x="428625" y="5367338"/>
            <a:ext cx="85010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450850" algn="just" eaLnBrk="0" hangingPunct="0">
              <a:defRPr/>
            </a:pPr>
            <a:r>
              <a:rPr lang="ru-RU" altLang="ru-RU" sz="2000" b="1" i="1" dirty="0">
                <a:solidFill>
                  <a:prstClr val="black"/>
                </a:solidFill>
                <a:latin typeface="Monotype Corsiva"/>
                <a:cs typeface="Times New Roman" pitchFamily="18" charset="0"/>
              </a:rPr>
              <a:t>Дефицит бюджета</a:t>
            </a:r>
            <a:r>
              <a:rPr lang="ru-RU" altLang="ru-RU" sz="2000" dirty="0">
                <a:solidFill>
                  <a:prstClr val="black"/>
                </a:solidFill>
                <a:latin typeface="Monotype Corsiva"/>
                <a:cs typeface="Times New Roman" pitchFamily="18" charset="0"/>
              </a:rPr>
              <a:t> - превышение расходов бюджета над его доходами.</a:t>
            </a:r>
            <a:endParaRPr lang="ru-RU" altLang="ru-RU" sz="2000" dirty="0">
              <a:solidFill>
                <a:prstClr val="black"/>
              </a:solidFill>
              <a:latin typeface="Monotype Corsiva"/>
            </a:endParaRPr>
          </a:p>
          <a:p>
            <a:pPr indent="450850" algn="just" eaLnBrk="0" hangingPunct="0">
              <a:defRPr/>
            </a:pPr>
            <a:r>
              <a:rPr lang="ru-RU" altLang="ru-RU" sz="2000" b="1" i="1" dirty="0">
                <a:solidFill>
                  <a:prstClr val="black"/>
                </a:solidFill>
                <a:latin typeface="Monotype Corsiva"/>
                <a:cs typeface="Times New Roman" pitchFamily="18" charset="0"/>
              </a:rPr>
              <a:t>Профицит бюджета</a:t>
            </a:r>
            <a:r>
              <a:rPr lang="ru-RU" altLang="ru-RU" sz="2000" dirty="0">
                <a:solidFill>
                  <a:prstClr val="black"/>
                </a:solidFill>
                <a:latin typeface="Monotype Corsiva"/>
                <a:cs typeface="Times New Roman" pitchFamily="18" charset="0"/>
              </a:rPr>
              <a:t> - превышение доходов бюджета над его расходами</a:t>
            </a:r>
            <a:r>
              <a:rPr lang="ru-RU" altLang="ru-RU" sz="2000" dirty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.</a:t>
            </a:r>
            <a:endParaRPr lang="ru-RU" altLang="ru-RU" sz="2000" dirty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202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75" y="404664"/>
            <a:ext cx="7242621" cy="936105"/>
          </a:xfrm>
        </p:spPr>
        <p:txBody>
          <a:bodyPr/>
          <a:lstStyle/>
          <a:p>
            <a:pPr algn="ctr">
              <a:defRPr/>
            </a:pPr>
            <a:r>
              <a:rPr lang="ru-RU" sz="2000" dirty="0" smtClean="0"/>
              <a:t>Муниципальная программа  «Обеспечение пожарной безопасности»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Цель: Обеспечение  пожарной безопасности в МО «Город Адыгейск»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0" dirty="0" smtClean="0"/>
              <a:t>Задача:  Реализация государственной политики и требований законодательных и иных нормативных правовых актов в области обеспечения безопасности людей от возможных пожаров, аварий.</a:t>
            </a:r>
            <a:endParaRPr lang="ru-RU" sz="1800" b="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3919702"/>
              </p:ext>
            </p:extLst>
          </p:nvPr>
        </p:nvGraphicFramePr>
        <p:xfrm>
          <a:off x="1187450" y="3356992"/>
          <a:ext cx="7344991" cy="7200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98466"/>
                <a:gridCol w="1599949"/>
                <a:gridCol w="1646576"/>
              </a:tblGrid>
              <a:tr h="313143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Объем финансирования </a:t>
                      </a:r>
                      <a:r>
                        <a:rPr lang="ru-RU" sz="1400" dirty="0" smtClean="0">
                          <a:effectLst/>
                        </a:rPr>
                        <a:t>  программы </a:t>
                      </a:r>
                      <a:r>
                        <a:rPr lang="ru-RU" sz="1400" dirty="0">
                          <a:effectLst/>
                        </a:rPr>
                        <a:t>(</a:t>
                      </a:r>
                      <a:r>
                        <a:rPr lang="ru-RU" sz="1400" dirty="0" err="1" smtClean="0">
                          <a:effectLst/>
                        </a:rPr>
                        <a:t>тыс.руб</a:t>
                      </a:r>
                      <a:r>
                        <a:rPr lang="ru-RU" sz="1400" dirty="0" smtClean="0">
                          <a:effectLst/>
                        </a:rPr>
                        <a:t>.)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2016 </a:t>
                      </a:r>
                      <a:r>
                        <a:rPr lang="ru-RU" sz="1400" dirty="0" smtClean="0">
                          <a:effectLst/>
                        </a:rPr>
                        <a:t>год (</a:t>
                      </a:r>
                      <a:r>
                        <a:rPr lang="ru-RU" sz="1400" dirty="0">
                          <a:effectLst/>
                        </a:rPr>
                        <a:t>план)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2016год (факт)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069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175,0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175,0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7321839"/>
              </p:ext>
            </p:extLst>
          </p:nvPr>
        </p:nvGraphicFramePr>
        <p:xfrm>
          <a:off x="1187624" y="4220680"/>
          <a:ext cx="7704855" cy="22315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58451"/>
                <a:gridCol w="1378253"/>
                <a:gridCol w="1368151"/>
              </a:tblGrid>
              <a:tr h="576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Целевые показатели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2016 </a:t>
                      </a:r>
                      <a:r>
                        <a:rPr lang="ru-RU" sz="1600" dirty="0" smtClean="0">
                          <a:effectLst/>
                        </a:rPr>
                        <a:t>год (</a:t>
                      </a:r>
                      <a:r>
                        <a:rPr lang="ru-RU" sz="1600" dirty="0">
                          <a:effectLst/>
                        </a:rPr>
                        <a:t>план)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2016 год (факт)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5269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Количество прошедших</a:t>
                      </a:r>
                      <a:r>
                        <a:rPr lang="ru-RU" sz="1600" i="1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обучение на занятиях по пожарной безопасности</a:t>
                      </a:r>
                      <a:endParaRPr lang="ru-RU" sz="1600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24</a:t>
                      </a:r>
                      <a:endParaRPr lang="ru-RU" sz="1600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24</a:t>
                      </a:r>
                      <a:endParaRPr lang="ru-RU" sz="1600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5512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Установка пожарной сигнализации и системы оповещения людей о пожаре  (объекты)</a:t>
                      </a:r>
                      <a:endParaRPr lang="ru-RU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2</a:t>
                      </a:r>
                      <a:endParaRPr lang="ru-RU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2</a:t>
                      </a:r>
                      <a:endParaRPr lang="ru-RU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5512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Проведение заседании КЧС</a:t>
                      </a:r>
                      <a:r>
                        <a:rPr lang="ru-RU" sz="1600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и ПБ по вопросам пожарной безопасности</a:t>
                      </a:r>
                      <a:endParaRPr lang="ru-RU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4</a:t>
                      </a:r>
                      <a:endParaRPr lang="ru-RU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4</a:t>
                      </a:r>
                      <a:endParaRPr lang="ru-RU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59838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496945" cy="936105"/>
          </a:xfrm>
        </p:spPr>
        <p:txBody>
          <a:bodyPr/>
          <a:lstStyle/>
          <a:p>
            <a:pPr algn="ctr">
              <a:defRPr/>
            </a:pPr>
            <a:r>
              <a:rPr lang="ru-RU" sz="2000" dirty="0" smtClean="0"/>
              <a:t>Муниципальная программа  «Противодействие коррупции»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Цель: Обеспечение прав и законных интересов жителей МО «Город Адыгейск», предупреждение коррупционных правонарушений,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0" dirty="0" smtClean="0"/>
              <a:t>Задачи: </a:t>
            </a:r>
            <a:br>
              <a:rPr lang="ru-RU" sz="1800" b="0" dirty="0" smtClean="0"/>
            </a:br>
            <a:r>
              <a:rPr lang="ru-RU" sz="1800" b="0" dirty="0" smtClean="0"/>
              <a:t> 1. Создание в МО «Город Адыгейск»  комплексной системы противодействия коррупции;  </a:t>
            </a:r>
            <a:br>
              <a:rPr lang="ru-RU" sz="1800" b="0" dirty="0" smtClean="0"/>
            </a:br>
            <a:r>
              <a:rPr lang="ru-RU" sz="1800" b="0" dirty="0" smtClean="0"/>
              <a:t>2. Совершенствование правового регулирования в сфере противодействия коррупции;</a:t>
            </a:r>
            <a:br>
              <a:rPr lang="ru-RU" sz="1800" b="0" dirty="0" smtClean="0"/>
            </a:br>
            <a:r>
              <a:rPr lang="ru-RU" sz="1800" b="0" dirty="0" smtClean="0"/>
              <a:t>3. Формирование нетерпимости по отношению к проявлениям коррупции;</a:t>
            </a:r>
            <a:br>
              <a:rPr lang="ru-RU" sz="1800" b="0" dirty="0" smtClean="0"/>
            </a:br>
            <a:r>
              <a:rPr lang="ru-RU" sz="1800" b="0" dirty="0" smtClean="0"/>
              <a:t>4. Обеспечение прозрачности деятельности органов местного самоуправления.</a:t>
            </a:r>
            <a:endParaRPr lang="ru-RU" sz="1800" b="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7420416"/>
              </p:ext>
            </p:extLst>
          </p:nvPr>
        </p:nvGraphicFramePr>
        <p:xfrm>
          <a:off x="1187450" y="3310542"/>
          <a:ext cx="7344991" cy="5505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98466"/>
                <a:gridCol w="1599949"/>
                <a:gridCol w="1646576"/>
              </a:tblGrid>
              <a:tr h="313143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Объем финансирования </a:t>
                      </a:r>
                      <a:r>
                        <a:rPr lang="ru-RU" sz="1400" dirty="0" smtClean="0">
                          <a:effectLst/>
                        </a:rPr>
                        <a:t>  программы </a:t>
                      </a:r>
                      <a:r>
                        <a:rPr lang="ru-RU" sz="1400" dirty="0">
                          <a:effectLst/>
                        </a:rPr>
                        <a:t>(</a:t>
                      </a:r>
                      <a:r>
                        <a:rPr lang="ru-RU" sz="1400" dirty="0" err="1" smtClean="0">
                          <a:effectLst/>
                        </a:rPr>
                        <a:t>тыс.руб</a:t>
                      </a:r>
                      <a:r>
                        <a:rPr lang="ru-RU" sz="1400" dirty="0" smtClean="0">
                          <a:effectLst/>
                        </a:rPr>
                        <a:t>.)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2016 </a:t>
                      </a:r>
                      <a:r>
                        <a:rPr lang="ru-RU" sz="1400" dirty="0" smtClean="0">
                          <a:effectLst/>
                        </a:rPr>
                        <a:t>год (</a:t>
                      </a:r>
                      <a:r>
                        <a:rPr lang="ru-RU" sz="1400" dirty="0">
                          <a:effectLst/>
                        </a:rPr>
                        <a:t>план)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2016год (факт)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909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42,0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42,0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7669685"/>
              </p:ext>
            </p:extLst>
          </p:nvPr>
        </p:nvGraphicFramePr>
        <p:xfrm>
          <a:off x="1259632" y="4221088"/>
          <a:ext cx="7344816" cy="23762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94746"/>
                <a:gridCol w="1174658"/>
                <a:gridCol w="1175412"/>
              </a:tblGrid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Целевые показатели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2016 </a:t>
                      </a:r>
                      <a:r>
                        <a:rPr lang="ru-RU" sz="1400" dirty="0" smtClean="0">
                          <a:effectLst/>
                        </a:rPr>
                        <a:t>год (</a:t>
                      </a:r>
                      <a:r>
                        <a:rPr lang="ru-RU" sz="1400" dirty="0">
                          <a:effectLst/>
                        </a:rPr>
                        <a:t>план)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2016 год (факт)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7606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Публикации в СМИ</a:t>
                      </a:r>
                      <a:r>
                        <a:rPr lang="ru-RU" sz="1400" i="1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 материалов о деятельности органов местного самоуправления о проводимой работе по противодействию коррупции и о реализации Программы</a:t>
                      </a:r>
                      <a:endParaRPr lang="ru-RU" sz="1400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4</a:t>
                      </a:r>
                      <a:endParaRPr lang="ru-RU" sz="1400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4</a:t>
                      </a:r>
                      <a:endParaRPr lang="ru-RU" sz="1400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7606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Количество прошедших</a:t>
                      </a:r>
                      <a:r>
                        <a:rPr lang="ru-RU" sz="1400" i="1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обучение на семинарах или курсах по вопросам, связанным с возможным проявлением коррупции, размещением муниципального заказа</a:t>
                      </a:r>
                      <a:endParaRPr lang="ru-RU" sz="1400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5</a:t>
                      </a:r>
                      <a:endParaRPr lang="ru-RU" sz="1400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8</a:t>
                      </a:r>
                      <a:endParaRPr lang="ru-RU" sz="1400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3722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Проведение </a:t>
                      </a:r>
                      <a:r>
                        <a:rPr lang="ru-RU" sz="1400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заседаний комиссии по противодействию коррупции</a:t>
                      </a:r>
                      <a:endParaRPr lang="ru-R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4</a:t>
                      </a:r>
                      <a:endParaRPr lang="ru-R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4</a:t>
                      </a:r>
                      <a:endParaRPr lang="ru-R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313102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496945" cy="936105"/>
          </a:xfrm>
        </p:spPr>
        <p:txBody>
          <a:bodyPr/>
          <a:lstStyle/>
          <a:p>
            <a:pPr algn="ctr">
              <a:defRPr/>
            </a:pPr>
            <a:r>
              <a:rPr lang="ru-RU" sz="2000" dirty="0" smtClean="0"/>
              <a:t>Муниципальная программа  «Обращение с отходами  производства и потребления, в том  числе вторичными материальными ресурсами»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Цель: Формирование комплексной системы обращения с отходами , в том числе  вторичными материальными  ресурсами .</a:t>
            </a:r>
            <a:br>
              <a:rPr lang="ru-RU" sz="2000" dirty="0" smtClean="0"/>
            </a:br>
            <a:r>
              <a:rPr lang="ru-RU" sz="1800" b="0" dirty="0" smtClean="0"/>
              <a:t>Задачи: </a:t>
            </a:r>
            <a:br>
              <a:rPr lang="ru-RU" sz="1800" b="0" dirty="0" smtClean="0"/>
            </a:br>
            <a:r>
              <a:rPr lang="ru-RU" sz="1800" b="0" dirty="0" smtClean="0"/>
              <a:t> 1. Совершенствование нормативно-правовой базы в области  обращения с отходами, в том числе ВМР;  </a:t>
            </a:r>
            <a:br>
              <a:rPr lang="ru-RU" sz="1800" b="0" dirty="0" smtClean="0"/>
            </a:br>
            <a:r>
              <a:rPr lang="ru-RU" sz="1800" b="0" dirty="0" smtClean="0"/>
              <a:t>2. Формирование  комплексной системы обращения с отходами, в том числе ВМР;</a:t>
            </a:r>
            <a:br>
              <a:rPr lang="ru-RU" sz="1800" b="0" dirty="0" smtClean="0"/>
            </a:br>
            <a:r>
              <a:rPr lang="ru-RU" sz="1800" b="0" dirty="0" smtClean="0"/>
              <a:t>4. Обеспечение прозрачности деятельности органов местного самоуправления.</a:t>
            </a:r>
            <a:endParaRPr lang="ru-RU" sz="1800" b="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4284160"/>
              </p:ext>
            </p:extLst>
          </p:nvPr>
        </p:nvGraphicFramePr>
        <p:xfrm>
          <a:off x="1187450" y="3310542"/>
          <a:ext cx="7344991" cy="8385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98466"/>
                <a:gridCol w="1599949"/>
                <a:gridCol w="1646576"/>
              </a:tblGrid>
              <a:tr h="476984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Объем финансирования </a:t>
                      </a:r>
                      <a:r>
                        <a:rPr lang="ru-RU" sz="1600" dirty="0" smtClean="0">
                          <a:effectLst/>
                        </a:rPr>
                        <a:t>  программы </a:t>
                      </a:r>
                      <a:r>
                        <a:rPr lang="ru-RU" sz="1600" dirty="0">
                          <a:effectLst/>
                        </a:rPr>
                        <a:t>(</a:t>
                      </a:r>
                      <a:r>
                        <a:rPr lang="ru-RU" sz="1600" dirty="0" err="1" smtClean="0">
                          <a:effectLst/>
                        </a:rPr>
                        <a:t>тыс.руб</a:t>
                      </a:r>
                      <a:r>
                        <a:rPr lang="ru-RU" sz="1600" dirty="0" smtClean="0">
                          <a:effectLst/>
                        </a:rPr>
                        <a:t>.)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2016 </a:t>
                      </a:r>
                      <a:r>
                        <a:rPr lang="ru-RU" sz="1600" dirty="0" smtClean="0">
                          <a:effectLst/>
                        </a:rPr>
                        <a:t>год (</a:t>
                      </a:r>
                      <a:r>
                        <a:rPr lang="ru-RU" sz="1600" dirty="0">
                          <a:effectLst/>
                        </a:rPr>
                        <a:t>план)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2016год (факт)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615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2,0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2,0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7022626"/>
              </p:ext>
            </p:extLst>
          </p:nvPr>
        </p:nvGraphicFramePr>
        <p:xfrm>
          <a:off x="1259632" y="4221088"/>
          <a:ext cx="7344816" cy="19537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94746"/>
                <a:gridCol w="1174658"/>
                <a:gridCol w="1175412"/>
              </a:tblGrid>
              <a:tr h="7505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Целевые показатели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2016 </a:t>
                      </a:r>
                      <a:r>
                        <a:rPr lang="ru-RU" sz="1600" dirty="0" smtClean="0">
                          <a:effectLst/>
                        </a:rPr>
                        <a:t>год (</a:t>
                      </a:r>
                      <a:r>
                        <a:rPr lang="ru-RU" sz="1600" dirty="0">
                          <a:effectLst/>
                        </a:rPr>
                        <a:t>план)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2016 год (факт)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571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Охват населения планово-регулярным</a:t>
                      </a:r>
                      <a:r>
                        <a:rPr lang="ru-RU" sz="1600" i="1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сбором и вывозом отходов, %</a:t>
                      </a:r>
                      <a:endParaRPr lang="ru-RU" sz="1600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100</a:t>
                      </a:r>
                      <a:endParaRPr lang="ru-RU" sz="1600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100</a:t>
                      </a:r>
                      <a:endParaRPr lang="ru-RU" sz="1600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5506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Объем захоронений твердых  бытовых отходов  , %</a:t>
                      </a:r>
                      <a:endParaRPr lang="ru-RU" sz="1600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70</a:t>
                      </a:r>
                      <a:endParaRPr lang="ru-RU" sz="1600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70</a:t>
                      </a:r>
                      <a:endParaRPr lang="ru-RU" sz="1600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794218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496945" cy="936105"/>
          </a:xfrm>
        </p:spPr>
        <p:txBody>
          <a:bodyPr/>
          <a:lstStyle/>
          <a:p>
            <a:pPr algn="ctr">
              <a:defRPr/>
            </a:pPr>
            <a:r>
              <a:rPr lang="ru-RU" sz="2000" dirty="0" smtClean="0"/>
              <a:t>Муниципальная программа  «Энергосбережения и повышение энергетической эффективности»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Цель: Обеспечение рационального использования топливно-энергетических ресурсов за счет реализации энергосберегающих мероприятий, повышение энергетической эффективности на территории МО «Город Адыгейск».</a:t>
            </a:r>
            <a:br>
              <a:rPr lang="ru-RU" sz="2000" dirty="0" smtClean="0"/>
            </a:br>
            <a:r>
              <a:rPr lang="ru-RU" sz="1800" b="0" dirty="0" smtClean="0"/>
              <a:t>Задачи: </a:t>
            </a:r>
            <a:br>
              <a:rPr lang="ru-RU" sz="1800" b="0" dirty="0" smtClean="0"/>
            </a:br>
            <a:r>
              <a:rPr lang="ru-RU" sz="1800" b="0" dirty="0" smtClean="0"/>
              <a:t> 1. Обеспечение устойчивого  процесса повышения эффективности  энергопотребления;  </a:t>
            </a:r>
            <a:br>
              <a:rPr lang="ru-RU" sz="1800" b="0" dirty="0" smtClean="0"/>
            </a:br>
            <a:r>
              <a:rPr lang="ru-RU" sz="1800" b="0" dirty="0" smtClean="0"/>
              <a:t>2. Создание  условий по  привлечению  различных  источников для финансирования  мероприятий по энергосбережению и повышению энергетической эффективности.</a:t>
            </a:r>
            <a:endParaRPr lang="ru-RU" sz="1800" b="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4417060"/>
              </p:ext>
            </p:extLst>
          </p:nvPr>
        </p:nvGraphicFramePr>
        <p:xfrm>
          <a:off x="1187450" y="3310542"/>
          <a:ext cx="7344991" cy="8385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98466"/>
                <a:gridCol w="1599949"/>
                <a:gridCol w="1646576"/>
              </a:tblGrid>
              <a:tr h="476984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Объем финансирования </a:t>
                      </a:r>
                      <a:r>
                        <a:rPr lang="ru-RU" sz="1600" dirty="0" smtClean="0">
                          <a:effectLst/>
                        </a:rPr>
                        <a:t>  программы </a:t>
                      </a:r>
                      <a:r>
                        <a:rPr lang="ru-RU" sz="1600" dirty="0">
                          <a:effectLst/>
                        </a:rPr>
                        <a:t>(</a:t>
                      </a:r>
                      <a:r>
                        <a:rPr lang="ru-RU" sz="1600" dirty="0" err="1" smtClean="0">
                          <a:effectLst/>
                        </a:rPr>
                        <a:t>тыс.руб</a:t>
                      </a:r>
                      <a:r>
                        <a:rPr lang="ru-RU" sz="1600" dirty="0" smtClean="0">
                          <a:effectLst/>
                        </a:rPr>
                        <a:t>.)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2016 </a:t>
                      </a:r>
                      <a:r>
                        <a:rPr lang="ru-RU" sz="1600" dirty="0" smtClean="0">
                          <a:effectLst/>
                        </a:rPr>
                        <a:t>год (</a:t>
                      </a:r>
                      <a:r>
                        <a:rPr lang="ru-RU" sz="1600" dirty="0">
                          <a:effectLst/>
                        </a:rPr>
                        <a:t>план)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2016год (факт)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615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179,1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179,1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0149729"/>
              </p:ext>
            </p:extLst>
          </p:nvPr>
        </p:nvGraphicFramePr>
        <p:xfrm>
          <a:off x="1259632" y="4221088"/>
          <a:ext cx="7344816" cy="19537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94746"/>
                <a:gridCol w="1174658"/>
                <a:gridCol w="1175412"/>
              </a:tblGrid>
              <a:tr h="7505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Целевые показатели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2016 </a:t>
                      </a:r>
                      <a:r>
                        <a:rPr lang="ru-RU" sz="1600" dirty="0" smtClean="0">
                          <a:effectLst/>
                        </a:rPr>
                        <a:t>год (</a:t>
                      </a:r>
                      <a:r>
                        <a:rPr lang="ru-RU" sz="1600" dirty="0">
                          <a:effectLst/>
                        </a:rPr>
                        <a:t>план)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2016 год (факт)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571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Проведение энергетического аудита</a:t>
                      </a:r>
                      <a:r>
                        <a:rPr lang="ru-RU" sz="1600" i="1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1 раз в 5 лет </a:t>
                      </a:r>
                      <a:endParaRPr lang="ru-RU" sz="1600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1</a:t>
                      </a:r>
                      <a:endParaRPr lang="ru-RU" sz="1600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1</a:t>
                      </a:r>
                      <a:endParaRPr lang="ru-RU" sz="1600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5506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Утепление здании (установка</a:t>
                      </a:r>
                      <a:r>
                        <a:rPr lang="ru-RU" sz="1600" i="1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пластиковых окон)</a:t>
                      </a:r>
                      <a:r>
                        <a:rPr lang="ru-RU" sz="1600" i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,шт.</a:t>
                      </a:r>
                      <a:endParaRPr lang="ru-RU" sz="1600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11</a:t>
                      </a:r>
                      <a:endParaRPr lang="ru-RU" sz="1600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11</a:t>
                      </a:r>
                      <a:endParaRPr lang="ru-RU" sz="1600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968887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496945" cy="936105"/>
          </a:xfrm>
        </p:spPr>
        <p:txBody>
          <a:bodyPr/>
          <a:lstStyle/>
          <a:p>
            <a:pPr algn="ctr">
              <a:defRPr/>
            </a:pPr>
            <a:r>
              <a:rPr lang="ru-RU" sz="2000" dirty="0" smtClean="0"/>
              <a:t>Муниципальная программа  «Профилактика терроризма и экстремизма, улучшение общественной безопасности, а также минимизация и (или) ликвидация последствии проявления терроризма и экстремизма»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Цель: Противодействие терроризму и экстремизму и защита </a:t>
            </a:r>
            <a:r>
              <a:rPr lang="ru-RU" sz="2000" dirty="0"/>
              <a:t> </a:t>
            </a:r>
            <a:r>
              <a:rPr lang="ru-RU" sz="2000" dirty="0" smtClean="0"/>
              <a:t>жизни граждан, проживающих на территории  МО «Город Адыгейск».</a:t>
            </a:r>
            <a:br>
              <a:rPr lang="ru-RU" sz="2000" dirty="0" smtClean="0"/>
            </a:br>
            <a:r>
              <a:rPr lang="ru-RU" sz="1800" b="0" dirty="0" smtClean="0"/>
              <a:t>Задачи: </a:t>
            </a:r>
            <a:br>
              <a:rPr lang="ru-RU" sz="1800" b="0" dirty="0" smtClean="0"/>
            </a:br>
            <a:r>
              <a:rPr lang="ru-RU" sz="1800" b="0" dirty="0" smtClean="0"/>
              <a:t> 1. Улучшение общественной безопасности населения;  </a:t>
            </a:r>
            <a:br>
              <a:rPr lang="ru-RU" sz="1800" b="0" dirty="0" smtClean="0"/>
            </a:br>
            <a:r>
              <a:rPr lang="ru-RU" sz="1800" b="0" dirty="0" smtClean="0"/>
              <a:t>2. Информирование населения по вопросам противодействия терроризму и экстремизму.</a:t>
            </a:r>
            <a:endParaRPr lang="ru-RU" sz="1800" b="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5811951"/>
              </p:ext>
            </p:extLst>
          </p:nvPr>
        </p:nvGraphicFramePr>
        <p:xfrm>
          <a:off x="1187450" y="3310542"/>
          <a:ext cx="7344991" cy="6960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98466"/>
                <a:gridCol w="1599949"/>
                <a:gridCol w="1646576"/>
              </a:tblGrid>
              <a:tr h="334482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Объем финансирования </a:t>
                      </a:r>
                      <a:r>
                        <a:rPr lang="ru-RU" sz="1600" dirty="0" smtClean="0">
                          <a:effectLst/>
                        </a:rPr>
                        <a:t>  программы </a:t>
                      </a:r>
                      <a:r>
                        <a:rPr lang="ru-RU" sz="1600" dirty="0">
                          <a:effectLst/>
                        </a:rPr>
                        <a:t>(</a:t>
                      </a:r>
                      <a:r>
                        <a:rPr lang="ru-RU" sz="1600" dirty="0" err="1" smtClean="0">
                          <a:effectLst/>
                        </a:rPr>
                        <a:t>тыс.руб</a:t>
                      </a:r>
                      <a:r>
                        <a:rPr lang="ru-RU" sz="1600" dirty="0" smtClean="0">
                          <a:effectLst/>
                        </a:rPr>
                        <a:t>.)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2016 </a:t>
                      </a:r>
                      <a:r>
                        <a:rPr lang="ru-RU" sz="1600" dirty="0" smtClean="0">
                          <a:effectLst/>
                        </a:rPr>
                        <a:t>год (</a:t>
                      </a:r>
                      <a:r>
                        <a:rPr lang="ru-RU" sz="1600" dirty="0">
                          <a:effectLst/>
                        </a:rPr>
                        <a:t>план)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2016год (факт)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615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1006,3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1006,3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5676679"/>
              </p:ext>
            </p:extLst>
          </p:nvPr>
        </p:nvGraphicFramePr>
        <p:xfrm>
          <a:off x="1259632" y="4221088"/>
          <a:ext cx="7344816" cy="25778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94746"/>
                <a:gridCol w="1174658"/>
                <a:gridCol w="1175412"/>
              </a:tblGrid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Целевые показатели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2016 </a:t>
                      </a:r>
                      <a:r>
                        <a:rPr lang="ru-RU" sz="1400" dirty="0" smtClean="0">
                          <a:effectLst/>
                        </a:rPr>
                        <a:t>год (</a:t>
                      </a:r>
                      <a:r>
                        <a:rPr lang="ru-RU" sz="1400" dirty="0">
                          <a:effectLst/>
                        </a:rPr>
                        <a:t>план)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2016 год (факт)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571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Мероприятия по организации пропагандистской</a:t>
                      </a:r>
                      <a:r>
                        <a:rPr lang="ru-RU" sz="1400" i="1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работы с населением по противодействию терроризму и экстремизму (% о</a:t>
                      </a:r>
                      <a:r>
                        <a:rPr lang="ru-RU" sz="1400" i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хвата населения )</a:t>
                      </a:r>
                      <a:endParaRPr lang="ru-RU" sz="1400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45</a:t>
                      </a:r>
                      <a:endParaRPr lang="ru-RU" sz="1400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40</a:t>
                      </a:r>
                      <a:endParaRPr lang="ru-RU" sz="1400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5506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Организация</a:t>
                      </a:r>
                      <a:r>
                        <a:rPr lang="ru-RU" sz="1400" i="1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и проведение  в образовательных учреждениях практических  занятий  по порядку  действий персонала в условиях угрозы возникновения ЧС, проверка </a:t>
                      </a:r>
                      <a:r>
                        <a:rPr lang="ru-RU" sz="1400" i="1" baseline="0" dirty="0" err="1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отработанности</a:t>
                      </a:r>
                      <a:r>
                        <a:rPr lang="ru-RU" sz="1400" i="1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планов эвакуации (кол-во проведенных занятий)</a:t>
                      </a:r>
                      <a:endParaRPr lang="ru-RU" sz="1400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11</a:t>
                      </a:r>
                      <a:endParaRPr lang="ru-RU" sz="1400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11</a:t>
                      </a:r>
                      <a:endParaRPr lang="ru-RU" sz="1400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5506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Проверка состояния</a:t>
                      </a:r>
                      <a:r>
                        <a:rPr lang="ru-RU" sz="1400" i="1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антитеррористической защищенности и организации </a:t>
                      </a:r>
                      <a:r>
                        <a:rPr lang="ru-RU" sz="14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охраны жизненно важных объектов(кол-во объектов)</a:t>
                      </a:r>
                      <a:endParaRPr lang="ru-RU" sz="1400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26</a:t>
                      </a:r>
                      <a:endParaRPr lang="ru-RU" sz="1400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26</a:t>
                      </a:r>
                      <a:endParaRPr lang="ru-RU" sz="1400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793202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Заголовок 1"/>
          <p:cNvSpPr>
            <a:spLocks noGrp="1"/>
          </p:cNvSpPr>
          <p:nvPr>
            <p:ph type="title"/>
          </p:nvPr>
        </p:nvSpPr>
        <p:spPr>
          <a:xfrm>
            <a:off x="1793289" y="260648"/>
            <a:ext cx="6512511" cy="1296144"/>
          </a:xfrm>
        </p:spPr>
        <p:txBody>
          <a:bodyPr/>
          <a:lstStyle/>
          <a:p>
            <a:pPr algn="ctr"/>
            <a:r>
              <a:rPr lang="ru-RU" sz="2000" dirty="0" smtClean="0">
                <a:effectLst/>
                <a:cs typeface="Times New Roman" pitchFamily="18" charset="0"/>
              </a:rPr>
              <a:t>Расходы МО «Город Адыгейск» в 2016</a:t>
            </a:r>
            <a:br>
              <a:rPr lang="ru-RU" sz="2000" dirty="0" smtClean="0">
                <a:effectLst/>
                <a:cs typeface="Times New Roman" pitchFamily="18" charset="0"/>
              </a:rPr>
            </a:br>
            <a:r>
              <a:rPr lang="ru-RU" sz="2000" dirty="0" smtClean="0">
                <a:effectLst/>
                <a:cs typeface="Times New Roman" pitchFamily="18" charset="0"/>
              </a:rPr>
              <a:t> году с учетом интересов  целевых групп</a:t>
            </a: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534113460"/>
              </p:ext>
            </p:extLst>
          </p:nvPr>
        </p:nvGraphicFramePr>
        <p:xfrm>
          <a:off x="827584" y="1052736"/>
          <a:ext cx="7560839" cy="5386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5150"/>
                <a:gridCol w="603042"/>
                <a:gridCol w="576064"/>
                <a:gridCol w="1800200"/>
                <a:gridCol w="2260758"/>
                <a:gridCol w="587078"/>
                <a:gridCol w="608547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Численность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Вид поддержки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НПА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Объем расходов, </a:t>
                      </a:r>
                      <a:r>
                        <a:rPr lang="ru-RU" sz="9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1880"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2016г. (план)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2016г. (факт)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9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9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2016г. (план)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2016г. (факт)</a:t>
                      </a:r>
                    </a:p>
                  </a:txBody>
                  <a:tcPr/>
                </a:tc>
              </a:tr>
              <a:tr h="780248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Молодые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семьи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Предоставление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соц. выплаты на приобретение  жилого помещения</a:t>
                      </a:r>
                      <a:endParaRPr lang="ru-RU" sz="1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Постановление Правительства РФ от 17.12.2010г. №1050 «О Федеральной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целевой программе «Жилище» на 2015-2020годы»</a:t>
                      </a:r>
                      <a:endParaRPr lang="ru-RU" sz="1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7247,2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7246,0</a:t>
                      </a:r>
                    </a:p>
                  </a:txBody>
                  <a:tcPr/>
                </a:tc>
              </a:tr>
              <a:tr h="1104768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Дети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317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317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Обеспечение питанием детей  в оздоровительных лагерях с дневным пребыванием детей на базе образовательных учреждений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Постановление КМ РА от 31.03.2010г. №50 «О мерах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 организации и обеспечения отдыха и оздоровление детей»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845,4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845,4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04305">
                <a:tc rowSpan="2"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Дети, находящиеся под опекой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Ежемесячная денежная выплата на содержание детей, находящихся под опекой (попечительством)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Закон РА от 21.06.2005г. №338 «О размере и порядке выплаты ежемесячных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денежных средств на содержание детей, находящихся под опекой (попечительством), а также переданных на воспитание в приемную семью»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2048,8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2048,8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04305">
                <a:tc vMerge="1">
                  <a:txBody>
                    <a:bodyPr/>
                    <a:lstStyle/>
                    <a:p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Ежемесячное вознаграждение приемным родителям,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принявшим на воспитание детей-сирот и детей, оставшихся без попечения родителей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Закон РА от 12.11.1997г.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№56 №о ежемесячном вознаграждении приемным родителям и мерам социальной поддержки»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870,0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870,0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2022475"/>
          </a:xfrm>
        </p:spPr>
        <p:txBody>
          <a:bodyPr/>
          <a:lstStyle/>
          <a:p>
            <a:pPr algn="ctr"/>
            <a:r>
              <a:rPr lang="ru-RU" sz="2000" i="1" dirty="0" smtClean="0">
                <a:effectLst/>
              </a:rPr>
              <a:t>Сведения о реализации общественно-значимых проектов для МО «Город Адыгейск»</a:t>
            </a:r>
            <a:r>
              <a:rPr lang="ru-RU" sz="2000" i="1" dirty="0" smtClean="0"/>
              <a:t/>
            </a:r>
            <a:br>
              <a:rPr lang="ru-RU" sz="2000" i="1" dirty="0" smtClean="0"/>
            </a:br>
            <a:endParaRPr lang="ru-RU" sz="2000" i="1" dirty="0" smtClean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759572480"/>
              </p:ext>
            </p:extLst>
          </p:nvPr>
        </p:nvGraphicFramePr>
        <p:xfrm>
          <a:off x="683568" y="2132856"/>
          <a:ext cx="7776866" cy="37389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3"/>
                <a:gridCol w="720080"/>
                <a:gridCol w="792088"/>
                <a:gridCol w="720080"/>
                <a:gridCol w="936104"/>
                <a:gridCol w="3240361"/>
              </a:tblGrid>
              <a:tr h="1232517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Наименование</a:t>
                      </a:r>
                      <a:endParaRPr lang="ru-RU" sz="11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Место реализации</a:t>
                      </a:r>
                      <a:endParaRPr lang="ru-RU" sz="11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Срок реализации</a:t>
                      </a:r>
                      <a:endParaRPr lang="ru-RU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Объем финансирования </a:t>
                      </a:r>
                      <a:r>
                        <a:rPr lang="ru-RU" sz="1100" dirty="0" err="1" smtClean="0"/>
                        <a:t>тыс.руб</a:t>
                      </a:r>
                      <a:r>
                        <a:rPr lang="ru-RU" sz="1100" dirty="0" smtClean="0"/>
                        <a:t>.</a:t>
                      </a:r>
                      <a:endParaRPr lang="ru-RU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Результат от реализации общественного значимого проекта</a:t>
                      </a:r>
                      <a:endParaRPr lang="ru-RU" sz="1100" dirty="0"/>
                    </a:p>
                  </a:txBody>
                  <a:tcPr/>
                </a:tc>
              </a:tr>
              <a:tr h="62604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baseline="0" dirty="0">
                        <a:latin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baseline="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2016г. (план)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2016г. (факт)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baseline="0" dirty="0">
                        <a:latin typeface="Times New Roman" pitchFamily="18" charset="0"/>
                      </a:endParaRPr>
                    </a:p>
                  </a:txBody>
                  <a:tcPr/>
                </a:tc>
              </a:tr>
              <a:tr h="1880409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j-lt"/>
                        </a:rPr>
                        <a:t>Строительство</a:t>
                      </a:r>
                      <a:r>
                        <a:rPr lang="ru-RU" sz="1200" baseline="0" dirty="0" smtClean="0">
                          <a:latin typeface="+mj-lt"/>
                        </a:rPr>
                        <a:t> (реконструкция) капитальный ремонт, ремонт и содержание автомобильных дорог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latin typeface="+mj-lt"/>
                        </a:rPr>
                        <a:t>МО «Город Адыгейск»</a:t>
                      </a:r>
                      <a:endParaRPr lang="ru-RU" sz="1200" baseline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latin typeface="+mj-lt"/>
                        </a:rPr>
                        <a:t>ежегодно</a:t>
                      </a:r>
                      <a:endParaRPr lang="ru-RU" sz="1200" baseline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latin typeface="+mj-lt"/>
                        </a:rPr>
                        <a:t>23538,1</a:t>
                      </a:r>
                      <a:endParaRPr lang="ru-RU" sz="1200" baseline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latin typeface="+mj-lt"/>
                        </a:rPr>
                        <a:t>22816,9</a:t>
                      </a:r>
                      <a:endParaRPr lang="ru-RU" sz="1200" baseline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aseline="0" dirty="0" smtClean="0">
                          <a:latin typeface="+mj-lt"/>
                        </a:rPr>
                        <a:t>1.Повышение уровня транспортно-эксплуатационного состояния сети автомобильных дорог и искусственных сооружений</a:t>
                      </a:r>
                    </a:p>
                    <a:p>
                      <a:pPr algn="l"/>
                      <a:r>
                        <a:rPr lang="ru-RU" sz="1200" baseline="0" dirty="0" smtClean="0">
                          <a:latin typeface="+mj-lt"/>
                        </a:rPr>
                        <a:t>2. Снижение доли протяженности автомобильных дорог, не отвечающих нормативным требованиям, в общей протяженности автомобильных  дорог</a:t>
                      </a:r>
                      <a:endParaRPr lang="ru-RU" sz="1200" baseline="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 noChangeAspect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827168049"/>
              </p:ext>
            </p:extLst>
          </p:nvPr>
        </p:nvGraphicFramePr>
        <p:xfrm>
          <a:off x="683568" y="1412776"/>
          <a:ext cx="8136582" cy="4897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4147" name="Rectangle 3"/>
          <p:cNvSpPr>
            <a:spLocks noChangeArrowheads="1"/>
          </p:cNvSpPr>
          <p:nvPr/>
        </p:nvSpPr>
        <p:spPr bwMode="auto">
          <a:xfrm>
            <a:off x="468313" y="188913"/>
            <a:ext cx="8351837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20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Сведения о муниципальном  долге</a:t>
            </a:r>
            <a:endParaRPr lang="ru-RU" sz="2000" b="1" dirty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0" hangingPunct="0">
              <a:defRPr/>
            </a:pPr>
            <a:r>
              <a:rPr lang="ru-RU" sz="20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</a:t>
            </a:r>
            <a:r>
              <a:rPr lang="ru-RU" sz="20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юджета МО «Город Адыгейск» в 2016г.</a:t>
            </a:r>
            <a:endParaRPr lang="ru-RU" b="1" dirty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0" hangingPunct="0">
              <a:defRPr/>
            </a:pPr>
            <a:r>
              <a:rPr lang="ru-RU" sz="18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(тыс. рублей)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>
          <a:xfrm>
            <a:off x="1042988" y="1027113"/>
            <a:ext cx="7024687" cy="2977951"/>
          </a:xfrm>
        </p:spPr>
        <p:txBody>
          <a:bodyPr>
            <a:normAutofit fontScale="90000"/>
          </a:bodyPr>
          <a:lstStyle/>
          <a:p>
            <a:pPr marL="320040" indent="-32004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dirty="0"/>
              <a:t>Брошюра подготовлена Финансовым управлением администрации муниципального образования «Город Адыгейск»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116013" y="3500438"/>
            <a:ext cx="7416800" cy="22463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endParaRPr lang="ru-RU" sz="2800" dirty="0">
              <a:solidFill>
                <a:prstClr val="black"/>
              </a:solidFill>
              <a:latin typeface="Monotype Corsiva"/>
            </a:endParaRPr>
          </a:p>
          <a:p>
            <a:pPr eaLnBrk="0" hangingPunct="0">
              <a:defRPr/>
            </a:pPr>
            <a:endParaRPr lang="ru-RU" sz="2800" dirty="0">
              <a:solidFill>
                <a:prstClr val="black"/>
              </a:solidFill>
              <a:latin typeface="Monotype Corsiva"/>
            </a:endParaRPr>
          </a:p>
          <a:p>
            <a:pPr eaLnBrk="0" hangingPunct="0">
              <a:defRPr/>
            </a:pPr>
            <a:r>
              <a:rPr lang="ru-RU" sz="2800" dirty="0">
                <a:solidFill>
                  <a:prstClr val="black"/>
                </a:solidFill>
                <a:latin typeface="Monotype Corsiva"/>
              </a:rPr>
              <a:t>Контактные данные : г. Адыгейск   пр. Ленина 31</a:t>
            </a:r>
          </a:p>
          <a:p>
            <a:pPr eaLnBrk="0" hangingPunct="0">
              <a:defRPr/>
            </a:pPr>
            <a:r>
              <a:rPr lang="ru-RU" sz="2800" dirty="0">
                <a:solidFill>
                  <a:prstClr val="black"/>
                </a:solidFill>
                <a:latin typeface="Monotype Corsiva"/>
              </a:rPr>
              <a:t>Телефон, факс – 9-19-91</a:t>
            </a:r>
          </a:p>
          <a:p>
            <a:pPr eaLnBrk="0" hangingPunct="0">
              <a:defRPr/>
            </a:pPr>
            <a:r>
              <a:rPr lang="ru-RU" sz="2800" dirty="0">
                <a:solidFill>
                  <a:prstClr val="black"/>
                </a:solidFill>
                <a:latin typeface="Monotype Corsiva"/>
              </a:rPr>
              <a:t>Электронный адрес – </a:t>
            </a:r>
            <a:r>
              <a:rPr lang="en-US" sz="2800" dirty="0">
                <a:solidFill>
                  <a:prstClr val="black"/>
                </a:solidFill>
                <a:latin typeface="Monotype Corsiva"/>
              </a:rPr>
              <a:t>finuprav1@rambler.ru</a:t>
            </a:r>
            <a:endParaRPr lang="ru-RU" sz="2800" dirty="0">
              <a:solidFill>
                <a:prstClr val="black"/>
              </a:solidFill>
              <a:latin typeface="Monotype Corsiva"/>
            </a:endParaRPr>
          </a:p>
        </p:txBody>
      </p:sp>
    </p:spTree>
    <p:extLst>
      <p:ext uri="{BB962C8B-B14F-4D97-AF65-F5344CB8AC3E}">
        <p14:creationId xmlns:p14="http://schemas.microsoft.com/office/powerpoint/2010/main" val="346321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/>
          </p:cNvSpPr>
          <p:nvPr>
            <p:ph type="body" idx="4294967295"/>
          </p:nvPr>
        </p:nvSpPr>
        <p:spPr>
          <a:xfrm>
            <a:off x="1652588" y="1524000"/>
            <a:ext cx="7491412" cy="4714875"/>
          </a:xfrm>
        </p:spPr>
        <p:txBody>
          <a:bodyPr lIns="91440" tIns="45720" rIns="91440" bIns="45720"/>
          <a:lstStyle/>
          <a:p>
            <a:pPr algn="ctr" eaLnBrk="1" hangingPunct="1">
              <a:buFont typeface="Wingdings" pitchFamily="2" charset="2"/>
              <a:buNone/>
              <a:defRPr/>
            </a:pPr>
            <a:endParaRPr lang="ru-RU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sz="2000" b="0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6600" b="0" i="1" dirty="0" smtClean="0">
                <a:solidFill>
                  <a:srgbClr val="DE84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Спасибо за внимание !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471613"/>
          </a:xfrm>
        </p:spPr>
        <p:txBody>
          <a:bodyPr/>
          <a:lstStyle/>
          <a:p>
            <a:pPr marL="320040" indent="-32004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2400" dirty="0" smtClean="0"/>
              <a:t>Основные показатели социально-экономического развития </a:t>
            </a:r>
            <a:br>
              <a:rPr lang="ru-RU" sz="2400" dirty="0" smtClean="0"/>
            </a:br>
            <a:r>
              <a:rPr lang="ru-RU" sz="2400" dirty="0" smtClean="0"/>
              <a:t>МО «Город Адыгейск» за 2016г.</a:t>
            </a:r>
            <a:endParaRPr lang="ru-RU" sz="2400" dirty="0" smtClean="0"/>
          </a:p>
        </p:txBody>
      </p:sp>
      <p:sp>
        <p:nvSpPr>
          <p:cNvPr id="8197" name="Rectangle 1"/>
          <p:cNvSpPr>
            <a:spLocks noChangeArrowheads="1"/>
          </p:cNvSpPr>
          <p:nvPr/>
        </p:nvSpPr>
        <p:spPr bwMode="auto">
          <a:xfrm>
            <a:off x="0" y="0"/>
            <a:ext cx="6397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indent="450850" eaLnBrk="0" hangingPunct="0"/>
            <a:endParaRPr lang="ru-RU" altLang="ru-RU" sz="1800" smtClean="0">
              <a:solidFill>
                <a:prstClr val="black"/>
              </a:solidFill>
            </a:endParaRPr>
          </a:p>
        </p:txBody>
      </p:sp>
      <p:sp>
        <p:nvSpPr>
          <p:cNvPr id="8199" name="Rectangle 2"/>
          <p:cNvSpPr>
            <a:spLocks noChangeArrowheads="1"/>
          </p:cNvSpPr>
          <p:nvPr/>
        </p:nvSpPr>
        <p:spPr bwMode="auto">
          <a:xfrm>
            <a:off x="0" y="0"/>
            <a:ext cx="6397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indent="450850" eaLnBrk="0" hangingPunct="0"/>
            <a:endParaRPr lang="ru-RU" altLang="ru-RU" sz="1800" smtClean="0">
              <a:solidFill>
                <a:prstClr val="black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1856688"/>
              </p:ext>
            </p:extLst>
          </p:nvPr>
        </p:nvGraphicFramePr>
        <p:xfrm>
          <a:off x="639764" y="1556790"/>
          <a:ext cx="7676652" cy="47525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76068"/>
                <a:gridCol w="1250434"/>
                <a:gridCol w="1450150"/>
              </a:tblGrid>
              <a:tr h="6837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Показатели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2016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(прогноз)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2016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(факт)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62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Численность населения, тыс. чел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15170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15166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62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Инвестиции в основной капитал, млн.руб.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32,07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164,973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37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Среднемесячная   заработная плата в бюджетной сфере, рублей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19335,2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19475,3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37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Прибыль прибыльных предприятий (организаций), млн.руб.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6,5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13,3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37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Объем платных услуг по всем хозяйствующим субъектам, млн.руб.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119,06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142,53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62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 бытовые услуги,  млн.руб.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4,92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7,29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62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 коммунальные услуги, млн.руб.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56,63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81,2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62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 медицинские услуги, млн.руб.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37,06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30,112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62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Уровень официальной безработицы, 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2,7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69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-180975" y="1095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title"/>
          </p:nvPr>
        </p:nvSpPr>
        <p:spPr>
          <a:xfrm>
            <a:off x="971550" y="228600"/>
            <a:ext cx="8020050" cy="97472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Garamond" pitchFamily="18" charset="0"/>
              </a:rPr>
              <a:t>Основные параметры бюджета муниципального образования «Город Адыгейск за 2016 год</a:t>
            </a:r>
            <a:r>
              <a:rPr lang="ru-RU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Garamond" pitchFamily="18" charset="0"/>
              </a:rPr>
              <a:t> </a:t>
            </a:r>
            <a:r>
              <a:rPr lang="ru-RU" sz="1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" charset="0"/>
              </a:rPr>
              <a:t>(тыс.рублей)</a:t>
            </a:r>
          </a:p>
        </p:txBody>
      </p:sp>
      <p:sp>
        <p:nvSpPr>
          <p:cNvPr id="34820" name="AutoShape 4"/>
          <p:cNvSpPr>
            <a:spLocks noChangeArrowheads="1"/>
          </p:cNvSpPr>
          <p:nvPr/>
        </p:nvSpPr>
        <p:spPr bwMode="auto">
          <a:xfrm>
            <a:off x="611188" y="1592262"/>
            <a:ext cx="3744912" cy="1800225"/>
          </a:xfrm>
          <a:prstGeom prst="roundRect">
            <a:avLst>
              <a:gd name="adj" fmla="val 16667"/>
            </a:avLst>
          </a:prstGeom>
          <a:solidFill>
            <a:srgbClr val="FFCC00">
              <a:alpha val="50980"/>
            </a:srgbClr>
          </a:soli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 dirty="0"/>
          </a:p>
        </p:txBody>
      </p:sp>
      <p:sp>
        <p:nvSpPr>
          <p:cNvPr id="34821" name="AutoShape 5"/>
          <p:cNvSpPr>
            <a:spLocks noChangeArrowheads="1"/>
          </p:cNvSpPr>
          <p:nvPr/>
        </p:nvSpPr>
        <p:spPr bwMode="auto">
          <a:xfrm>
            <a:off x="5076825" y="1484313"/>
            <a:ext cx="3382963" cy="1871662"/>
          </a:xfrm>
          <a:prstGeom prst="roundRect">
            <a:avLst>
              <a:gd name="adj" fmla="val 16667"/>
            </a:avLst>
          </a:prstGeom>
          <a:solidFill>
            <a:srgbClr val="FFCC00">
              <a:alpha val="58038"/>
            </a:srgbClr>
          </a:soli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 dirty="0"/>
          </a:p>
        </p:txBody>
      </p:sp>
      <p:sp>
        <p:nvSpPr>
          <p:cNvPr id="34822" name="AutoShape 6"/>
          <p:cNvSpPr>
            <a:spLocks noChangeArrowheads="1"/>
          </p:cNvSpPr>
          <p:nvPr/>
        </p:nvSpPr>
        <p:spPr bwMode="auto">
          <a:xfrm rot="10800000">
            <a:off x="3924300" y="3357563"/>
            <a:ext cx="1511300" cy="1223962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2160 w 21600"/>
              <a:gd name="T13" fmla="*/ 12343 h 21600"/>
              <a:gd name="T14" fmla="*/ 19440 w 21600"/>
              <a:gd name="T15" fmla="*/ 185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6171"/>
                </a:lnTo>
                <a:lnTo>
                  <a:pt x="8640" y="6171"/>
                </a:lnTo>
                <a:lnTo>
                  <a:pt x="8640" y="12343"/>
                </a:lnTo>
                <a:lnTo>
                  <a:pt x="4320" y="12343"/>
                </a:lnTo>
                <a:lnTo>
                  <a:pt x="4320" y="9257"/>
                </a:lnTo>
                <a:lnTo>
                  <a:pt x="0" y="15429"/>
                </a:lnTo>
                <a:lnTo>
                  <a:pt x="4320" y="21600"/>
                </a:lnTo>
                <a:lnTo>
                  <a:pt x="4320" y="18514"/>
                </a:lnTo>
                <a:lnTo>
                  <a:pt x="17280" y="18514"/>
                </a:lnTo>
                <a:lnTo>
                  <a:pt x="17280" y="21600"/>
                </a:lnTo>
                <a:lnTo>
                  <a:pt x="21600" y="15429"/>
                </a:lnTo>
                <a:lnTo>
                  <a:pt x="17280" y="9257"/>
                </a:lnTo>
                <a:lnTo>
                  <a:pt x="17280" y="12343"/>
                </a:lnTo>
                <a:lnTo>
                  <a:pt x="12960" y="12343"/>
                </a:lnTo>
                <a:lnTo>
                  <a:pt x="12960" y="6171"/>
                </a:lnTo>
                <a:lnTo>
                  <a:pt x="15120" y="6171"/>
                </a:lnTo>
                <a:lnTo>
                  <a:pt x="10800" y="0"/>
                </a:lnTo>
                <a:close/>
              </a:path>
            </a:pathLst>
          </a:custGeom>
          <a:solidFill>
            <a:srgbClr val="333300">
              <a:alpha val="54901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ru-RU" dirty="0"/>
          </a:p>
        </p:txBody>
      </p:sp>
      <p:sp>
        <p:nvSpPr>
          <p:cNvPr id="34823" name="AutoShape 7"/>
          <p:cNvSpPr>
            <a:spLocks noChangeArrowheads="1"/>
          </p:cNvSpPr>
          <p:nvPr/>
        </p:nvSpPr>
        <p:spPr bwMode="auto">
          <a:xfrm>
            <a:off x="2916238" y="4724400"/>
            <a:ext cx="3657600" cy="1585913"/>
          </a:xfrm>
          <a:prstGeom prst="flowChartTerminator">
            <a:avLst/>
          </a:prstGeom>
          <a:solidFill>
            <a:srgbClr val="FFCC00">
              <a:alpha val="47842"/>
            </a:srgbClr>
          </a:soli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 dirty="0"/>
          </a:p>
        </p:txBody>
      </p:sp>
      <p:sp>
        <p:nvSpPr>
          <p:cNvPr id="34824" name="WordArt 8"/>
          <p:cNvSpPr>
            <a:spLocks noChangeArrowheads="1" noChangeShapeType="1" noTextEdit="1"/>
          </p:cNvSpPr>
          <p:nvPr/>
        </p:nvSpPr>
        <p:spPr bwMode="auto">
          <a:xfrm>
            <a:off x="1403350" y="1773238"/>
            <a:ext cx="2438400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 dirty="0">
                <a:ln w="38100">
                  <a:solidFill>
                    <a:srgbClr val="993300"/>
                  </a:solidFill>
                  <a:miter lim="800000"/>
                  <a:headEnd/>
                  <a:tailEnd/>
                </a:ln>
                <a:solidFill>
                  <a:srgbClr val="CC6600"/>
                </a:solidFill>
                <a:latin typeface="Bookman Old Style"/>
              </a:rPr>
              <a:t>Доходы</a:t>
            </a:r>
          </a:p>
        </p:txBody>
      </p:sp>
      <p:sp>
        <p:nvSpPr>
          <p:cNvPr id="34825" name="WordArt 9"/>
          <p:cNvSpPr>
            <a:spLocks noChangeArrowheads="1" noChangeShapeType="1" noTextEdit="1"/>
          </p:cNvSpPr>
          <p:nvPr/>
        </p:nvSpPr>
        <p:spPr bwMode="auto">
          <a:xfrm>
            <a:off x="3492500" y="4868863"/>
            <a:ext cx="2438400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 dirty="0" smtClean="0">
                <a:ln w="38100">
                  <a:solidFill>
                    <a:srgbClr val="993300"/>
                  </a:solidFill>
                  <a:miter lim="800000"/>
                  <a:headEnd/>
                  <a:tailEnd/>
                </a:ln>
                <a:solidFill>
                  <a:srgbClr val="CC6600"/>
                </a:solidFill>
                <a:latin typeface="Bookman Old Style"/>
              </a:rPr>
              <a:t>ПРОФИЦИТ</a:t>
            </a:r>
            <a:endParaRPr lang="ru-RU" sz="2000" b="1" kern="10" dirty="0">
              <a:ln w="38100">
                <a:solidFill>
                  <a:srgbClr val="993300"/>
                </a:solidFill>
                <a:miter lim="800000"/>
                <a:headEnd/>
                <a:tailEnd/>
              </a:ln>
              <a:solidFill>
                <a:srgbClr val="CC6600"/>
              </a:solidFill>
              <a:latin typeface="Bookman Old Style"/>
            </a:endParaRPr>
          </a:p>
          <a:p>
            <a:pPr algn="ctr"/>
            <a:endParaRPr lang="ru-RU" sz="2000" b="1" kern="10" dirty="0">
              <a:ln w="38100">
                <a:solidFill>
                  <a:srgbClr val="993300"/>
                </a:solidFill>
                <a:miter lim="800000"/>
                <a:headEnd/>
                <a:tailEnd/>
              </a:ln>
              <a:solidFill>
                <a:srgbClr val="CC6600"/>
              </a:solidFill>
              <a:latin typeface="Bookman Old Style"/>
            </a:endParaRPr>
          </a:p>
        </p:txBody>
      </p:sp>
      <p:sp>
        <p:nvSpPr>
          <p:cNvPr id="34826" name="WordArt 10"/>
          <p:cNvSpPr>
            <a:spLocks noChangeArrowheads="1" noChangeShapeType="1" noTextEdit="1"/>
          </p:cNvSpPr>
          <p:nvPr/>
        </p:nvSpPr>
        <p:spPr bwMode="auto">
          <a:xfrm>
            <a:off x="5364163" y="1700213"/>
            <a:ext cx="2735262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 dirty="0">
                <a:ln w="38100">
                  <a:solidFill>
                    <a:srgbClr val="993300"/>
                  </a:solidFill>
                  <a:miter lim="800000"/>
                  <a:headEnd/>
                  <a:tailEnd/>
                </a:ln>
                <a:solidFill>
                  <a:srgbClr val="CC6600"/>
                </a:solidFill>
                <a:latin typeface="Bookman Old Style"/>
              </a:rPr>
              <a:t>Расходы</a:t>
            </a:r>
          </a:p>
        </p:txBody>
      </p:sp>
      <p:sp>
        <p:nvSpPr>
          <p:cNvPr id="34827" name="WordArt 11"/>
          <p:cNvSpPr>
            <a:spLocks noChangeArrowheads="1" noChangeShapeType="1" noTextEdit="1"/>
          </p:cNvSpPr>
          <p:nvPr/>
        </p:nvSpPr>
        <p:spPr bwMode="auto">
          <a:xfrm>
            <a:off x="1465262" y="2444176"/>
            <a:ext cx="2376488" cy="719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b="1" kern="10" dirty="0" smtClean="0"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chemeClr val="folHlink"/>
                </a:solidFill>
                <a:latin typeface="Times New Roman"/>
                <a:cs typeface="Times New Roman"/>
              </a:rPr>
              <a:t>377082,0</a:t>
            </a:r>
            <a:endParaRPr lang="ru-RU" sz="4000" b="1" kern="10" dirty="0">
              <a:ln w="3175">
                <a:solidFill>
                  <a:srgbClr val="000000"/>
                </a:solidFill>
                <a:miter lim="800000"/>
                <a:headEnd/>
                <a:tailEnd/>
              </a:ln>
              <a:solidFill>
                <a:schemeClr val="folHlink"/>
              </a:solidFill>
              <a:latin typeface="Times New Roman"/>
              <a:cs typeface="Times New Roman"/>
            </a:endParaRPr>
          </a:p>
        </p:txBody>
      </p:sp>
      <p:sp>
        <p:nvSpPr>
          <p:cNvPr id="34828" name="WordArt 12"/>
          <p:cNvSpPr>
            <a:spLocks noChangeArrowheads="1" noChangeShapeType="1" noTextEdit="1"/>
          </p:cNvSpPr>
          <p:nvPr/>
        </p:nvSpPr>
        <p:spPr bwMode="auto">
          <a:xfrm>
            <a:off x="3995737" y="5630009"/>
            <a:ext cx="1655763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b="1" kern="10" dirty="0" smtClean="0"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chemeClr val="folHlink"/>
                </a:solidFill>
                <a:latin typeface="Times New Roman"/>
                <a:cs typeface="Times New Roman"/>
              </a:rPr>
              <a:t>88206,7</a:t>
            </a:r>
            <a:endParaRPr lang="ru-RU" sz="4000" b="1" kern="10" dirty="0">
              <a:ln w="3175">
                <a:solidFill>
                  <a:srgbClr val="000000"/>
                </a:solidFill>
                <a:miter lim="800000"/>
                <a:headEnd/>
                <a:tailEnd/>
              </a:ln>
              <a:solidFill>
                <a:schemeClr val="folHlink"/>
              </a:solidFill>
              <a:latin typeface="Times New Roman"/>
              <a:cs typeface="Times New Roman"/>
            </a:endParaRPr>
          </a:p>
        </p:txBody>
      </p:sp>
      <p:sp>
        <p:nvSpPr>
          <p:cNvPr id="34829" name="WordArt 13"/>
          <p:cNvSpPr>
            <a:spLocks noChangeArrowheads="1" noChangeShapeType="1" noTextEdit="1"/>
          </p:cNvSpPr>
          <p:nvPr/>
        </p:nvSpPr>
        <p:spPr bwMode="auto">
          <a:xfrm>
            <a:off x="5651500" y="2492375"/>
            <a:ext cx="2520950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b="1" kern="10" dirty="0" smtClean="0"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chemeClr val="folHlink"/>
                </a:solidFill>
                <a:latin typeface="Times New Roman"/>
                <a:cs typeface="Times New Roman"/>
              </a:rPr>
              <a:t>288875,3</a:t>
            </a:r>
            <a:endParaRPr lang="ru-RU" sz="4000" b="1" kern="10" dirty="0">
              <a:ln w="3175">
                <a:solidFill>
                  <a:srgbClr val="000000"/>
                </a:solidFill>
                <a:miter lim="800000"/>
                <a:headEnd/>
                <a:tailEnd/>
              </a:ln>
              <a:solidFill>
                <a:schemeClr val="folHlink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1600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 dirty="0"/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0" y="1647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 dirty="0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title"/>
          </p:nvPr>
        </p:nvSpPr>
        <p:spPr>
          <a:xfrm>
            <a:off x="611188" y="423863"/>
            <a:ext cx="8370887" cy="6604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0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charset="0"/>
              </a:rPr>
              <a:t>Основные характеристики  исполнения бюджета</a:t>
            </a:r>
            <a:r>
              <a:rPr lang="ru-RU" sz="20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 МО «Город Адыгейск»</a:t>
            </a:r>
            <a:r>
              <a:rPr lang="ru-RU" sz="20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charset="0"/>
              </a:rPr>
              <a:t> за 2016 год </a:t>
            </a:r>
            <a:r>
              <a:rPr lang="ru-RU" sz="1600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(</a:t>
            </a:r>
            <a:r>
              <a:rPr lang="ru-RU" sz="1600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тыс</a:t>
            </a:r>
            <a:r>
              <a:rPr lang="ru-RU" sz="1600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.</a:t>
            </a:r>
            <a:r>
              <a:rPr lang="ru-RU" sz="1600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рублей</a:t>
            </a:r>
            <a:r>
              <a:rPr lang="ru-RU" sz="1600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)</a:t>
            </a:r>
            <a:r>
              <a:rPr lang="ru-RU" sz="2000" b="1" dirty="0" smtClean="0">
                <a:solidFill>
                  <a:srgbClr val="333399"/>
                </a:solidFill>
                <a:latin typeface="Garamond" pitchFamily="18" charset="0"/>
                <a:cs typeface="Arial" charset="0"/>
              </a:rPr>
              <a:t> </a:t>
            </a:r>
            <a:r>
              <a:rPr lang="ru-RU" sz="2000" dirty="0" smtClean="0">
                <a:solidFill>
                  <a:schemeClr val="bg2"/>
                </a:solidFill>
                <a:latin typeface="Garamond" pitchFamily="18" charset="0"/>
              </a:rPr>
              <a:t/>
            </a:r>
            <a:br>
              <a:rPr lang="ru-RU" sz="2000" dirty="0" smtClean="0">
                <a:solidFill>
                  <a:schemeClr val="bg2"/>
                </a:solidFill>
                <a:latin typeface="Garamond" pitchFamily="18" charset="0"/>
              </a:rPr>
            </a:br>
            <a:endParaRPr lang="ru-RU" sz="2000" dirty="0" smtClean="0">
              <a:solidFill>
                <a:schemeClr val="bg2"/>
              </a:solidFill>
              <a:latin typeface="Garamond" pitchFamily="18" charset="0"/>
            </a:endParaRPr>
          </a:p>
        </p:txBody>
      </p:sp>
      <p:graphicFrame>
        <p:nvGraphicFramePr>
          <p:cNvPr id="84134" name="Group 166"/>
          <p:cNvGraphicFramePr>
            <a:graphicFrameLocks noGrp="1"/>
          </p:cNvGraphicFramePr>
          <p:nvPr>
            <p:ph sz="quarter" idx="13"/>
          </p:nvPr>
        </p:nvGraphicFramePr>
        <p:xfrm>
          <a:off x="468313" y="1981200"/>
          <a:ext cx="8280400" cy="4327525"/>
        </p:xfrm>
        <a:graphic>
          <a:graphicData uri="http://schemas.openxmlformats.org/drawingml/2006/table">
            <a:tbl>
              <a:tblPr/>
              <a:tblGrid>
                <a:gridCol w="8280400"/>
              </a:tblGrid>
              <a:tr h="43275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5731" name="Group 1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2569190"/>
              </p:ext>
            </p:extLst>
          </p:nvPr>
        </p:nvGraphicFramePr>
        <p:xfrm>
          <a:off x="179388" y="1412875"/>
          <a:ext cx="8464867" cy="4014789"/>
        </p:xfrm>
        <a:graphic>
          <a:graphicData uri="http://schemas.openxmlformats.org/drawingml/2006/table">
            <a:tbl>
              <a:tblPr/>
              <a:tblGrid>
                <a:gridCol w="3097212"/>
                <a:gridCol w="1265555"/>
                <a:gridCol w="1441450"/>
                <a:gridCol w="1295400"/>
                <a:gridCol w="1365250"/>
              </a:tblGrid>
              <a:tr h="5461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 показателя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Исполнено 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Отклонение 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(+,-)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% исполнения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66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План  2016 год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Факт 2016 год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Налоговые доходы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59841,5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63087,8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3246,3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105,4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Неналоговые доходы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15850,7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13987,1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-1863,6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88,2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Безвозмездные поступления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1F1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300191,9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1F1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300007,1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1F1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-184,8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1F1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99,9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1F1F7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Всего доходов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B3"/>
                        </a:gs>
                        <a:gs pos="100000">
                          <a:srgbClr val="FFFF00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375884,1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B3"/>
                        </a:gs>
                        <a:gs pos="100000">
                          <a:srgbClr val="FFFF00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377082,0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B3"/>
                        </a:gs>
                        <a:gs pos="100000">
                          <a:srgbClr val="FFFF00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1197,9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B3"/>
                        </a:gs>
                        <a:gs pos="100000">
                          <a:srgbClr val="FFFF00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100,3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B3"/>
                        </a:gs>
                        <a:gs pos="100000">
                          <a:srgbClr val="FFFF00"/>
                        </a:gs>
                      </a:gsLst>
                      <a:lin ang="0" scaled="1"/>
                    </a:gra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Всего расходов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0E1FF"/>
                        </a:gs>
                        <a:gs pos="100000">
                          <a:srgbClr val="CC99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378873,6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0E1FF"/>
                        </a:gs>
                        <a:gs pos="100000">
                          <a:srgbClr val="CC99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288875,3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0E1FF"/>
                        </a:gs>
                        <a:gs pos="100000">
                          <a:srgbClr val="CC99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-89998,3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0E1FF"/>
                        </a:gs>
                        <a:gs pos="100000">
                          <a:srgbClr val="CC99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0E1FF"/>
                        </a:gs>
                        <a:gs pos="100000">
                          <a:srgbClr val="CC99FF"/>
                        </a:gs>
                      </a:gsLst>
                      <a:lin ang="0" scaled="1"/>
                    </a:gradFill>
                  </a:tcPr>
                </a:tc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Профицит (+), дефицит (-)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-2989,5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88206,7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/>
          </p:nvPr>
        </p:nvSpPr>
        <p:spPr>
          <a:xfrm>
            <a:off x="1793289" y="548680"/>
            <a:ext cx="6512511" cy="1296144"/>
          </a:xfrm>
        </p:spPr>
        <p:txBody>
          <a:bodyPr/>
          <a:lstStyle/>
          <a:p>
            <a:pPr algn="ctr"/>
            <a:r>
              <a:rPr lang="ru-RU" sz="3200" b="1" dirty="0" smtClean="0">
                <a:effectLst/>
              </a:rPr>
              <a:t>Доходы бюджета МО «Город Адыгейск»  на 1 жителя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502250425"/>
              </p:ext>
            </p:extLst>
          </p:nvPr>
        </p:nvGraphicFramePr>
        <p:xfrm>
          <a:off x="1259632" y="1988841"/>
          <a:ext cx="7488831" cy="439248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496277"/>
                <a:gridCol w="2472895"/>
                <a:gridCol w="2519659"/>
              </a:tblGrid>
              <a:tr h="136238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Показатель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2015 год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2016 год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58333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Доходы, тыс.рублей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261691,0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377082,0</a:t>
                      </a:r>
                      <a:endParaRPr lang="ru-RU" dirty="0"/>
                    </a:p>
                  </a:txBody>
                  <a:tcPr/>
                </a:tc>
              </a:tr>
              <a:tr h="1277510">
                <a:tc>
                  <a:txBody>
                    <a:bodyPr/>
                    <a:lstStyle/>
                    <a:p>
                      <a:r>
                        <a:rPr lang="ru-RU" dirty="0" smtClean="0"/>
                        <a:t>Численность населения на отчетную дату, чел.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15034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15161</a:t>
                      </a:r>
                      <a:endParaRPr lang="ru-RU" dirty="0"/>
                    </a:p>
                  </a:txBody>
                  <a:tcPr/>
                </a:tc>
              </a:tr>
              <a:tr h="894256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 на 1 жителя, тыс.рублей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17,4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24,9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088453824"/>
              </p:ext>
            </p:extLst>
          </p:nvPr>
        </p:nvGraphicFramePr>
        <p:xfrm>
          <a:off x="447675" y="1830388"/>
          <a:ext cx="8239125" cy="4294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9027" name="Rectangle 3"/>
          <p:cNvSpPr>
            <a:spLocks noChangeArrowheads="1"/>
          </p:cNvSpPr>
          <p:nvPr/>
        </p:nvSpPr>
        <p:spPr bwMode="auto">
          <a:xfrm>
            <a:off x="684213" y="333375"/>
            <a:ext cx="758825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>
              <a:defRPr/>
            </a:pPr>
            <a:r>
              <a:rPr lang="ru-RU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Динамика налоговых и неналоговых доходов </a:t>
            </a:r>
            <a:r>
              <a:rPr lang="ru-RU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2014-2016 </a:t>
            </a:r>
            <a:r>
              <a:rPr lang="ru-RU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годы </a:t>
            </a:r>
            <a:br>
              <a:rPr lang="ru-RU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ru-RU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(абсолютные показатели, тыс.рублей)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ChangeArrowheads="1"/>
          </p:cNvSpPr>
          <p:nvPr/>
        </p:nvSpPr>
        <p:spPr bwMode="auto">
          <a:xfrm flipV="1">
            <a:off x="0" y="765175"/>
            <a:ext cx="9144000" cy="31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102600" cy="1357313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0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  <a:t>Анализ основных налоговых доходов муниципального образования «Город Адыгейск» в 2014 - 2016 гг.</a:t>
            </a:r>
            <a:r>
              <a:rPr lang="ru-RU" sz="30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  <a:t>       </a:t>
            </a:r>
            <a:br>
              <a:rPr lang="ru-RU" sz="30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</a:br>
            <a:r>
              <a:rPr lang="ru-RU" sz="30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  <a:t> </a:t>
            </a:r>
            <a:r>
              <a:rPr lang="ru-RU" sz="18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  <a:t>(тыс. рублей)</a:t>
            </a:r>
          </a:p>
        </p:txBody>
      </p:sp>
      <p:sp>
        <p:nvSpPr>
          <p:cNvPr id="5125" name="AutoShape 15"/>
          <p:cNvSpPr>
            <a:spLocks noChangeArrowheads="1"/>
          </p:cNvSpPr>
          <p:nvPr/>
        </p:nvSpPr>
        <p:spPr bwMode="auto">
          <a:xfrm rot="-5400000">
            <a:off x="6516688" y="4581525"/>
            <a:ext cx="1079500" cy="358775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ru-RU" sz="1300" b="1"/>
          </a:p>
        </p:txBody>
      </p:sp>
      <p:sp>
        <p:nvSpPr>
          <p:cNvPr id="5126" name="AutoShape 15"/>
          <p:cNvSpPr>
            <a:spLocks noChangeArrowheads="1"/>
          </p:cNvSpPr>
          <p:nvPr/>
        </p:nvSpPr>
        <p:spPr bwMode="auto">
          <a:xfrm rot="-5400000">
            <a:off x="7056438" y="4184650"/>
            <a:ext cx="1295400" cy="358775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sz="1600" b="1" dirty="0">
                <a:solidFill>
                  <a:srgbClr val="00FF00"/>
                </a:solidFill>
              </a:rPr>
              <a:t> </a:t>
            </a:r>
            <a:r>
              <a:rPr lang="ru-RU" sz="1300" b="1" dirty="0"/>
              <a:t> </a:t>
            </a: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5044370"/>
              </p:ext>
            </p:extLst>
          </p:nvPr>
        </p:nvGraphicFramePr>
        <p:xfrm>
          <a:off x="1043608" y="1772816"/>
          <a:ext cx="7559998" cy="436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9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Другая 2">
      <a:majorFont>
        <a:latin typeface="Monotype Corsiva"/>
        <a:ea typeface=""/>
        <a:cs typeface=""/>
      </a:majorFont>
      <a:minorFont>
        <a:latin typeface="Monotype Corsiva"/>
        <a:ea typeface=""/>
        <a:cs typeface="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Другая 2">
      <a:majorFont>
        <a:latin typeface="Monotype Corsiva"/>
        <a:ea typeface=""/>
        <a:cs typeface=""/>
      </a:majorFont>
      <a:minorFont>
        <a:latin typeface="Monotype Corsiva"/>
        <a:ea typeface=""/>
        <a:cs typeface="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Другая 2">
      <a:majorFont>
        <a:latin typeface="Monotype Corsiva"/>
        <a:ea typeface=""/>
        <a:cs typeface=""/>
      </a:majorFont>
      <a:minorFont>
        <a:latin typeface="Monotype Corsiva"/>
        <a:ea typeface=""/>
        <a:cs typeface="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Другая 2">
      <a:majorFont>
        <a:latin typeface="Monotype Corsiva"/>
        <a:ea typeface=""/>
        <a:cs typeface=""/>
      </a:majorFont>
      <a:minorFont>
        <a:latin typeface="Monotype Corsiva"/>
        <a:ea typeface=""/>
        <a:cs typeface="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Другая 2">
      <a:majorFont>
        <a:latin typeface="Monotype Corsiva"/>
        <a:ea typeface=""/>
        <a:cs typeface=""/>
      </a:majorFont>
      <a:minorFont>
        <a:latin typeface="Monotype Corsiva"/>
        <a:ea typeface=""/>
        <a:cs typeface="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Другая 2">
      <a:majorFont>
        <a:latin typeface="Monotype Corsiva"/>
        <a:ea typeface=""/>
        <a:cs typeface=""/>
      </a:majorFont>
      <a:minorFont>
        <a:latin typeface="Monotype Corsiva"/>
        <a:ea typeface=""/>
        <a:cs typeface="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Другая 2">
      <a:majorFont>
        <a:latin typeface="Monotype Corsiva"/>
        <a:ea typeface=""/>
        <a:cs typeface=""/>
      </a:majorFont>
      <a:minorFont>
        <a:latin typeface="Monotype Corsiva"/>
        <a:ea typeface=""/>
        <a:cs typeface="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8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Другая 2">
      <a:majorFont>
        <a:latin typeface="Monotype Corsiva"/>
        <a:ea typeface=""/>
        <a:cs typeface=""/>
      </a:majorFont>
      <a:minorFont>
        <a:latin typeface="Monotype Corsiva"/>
        <a:ea typeface=""/>
        <a:cs typeface="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3280</TotalTime>
  <Words>2686</Words>
  <Application>Microsoft Office PowerPoint</Application>
  <PresentationFormat>Экран (4:3)</PresentationFormat>
  <Paragraphs>607</Paragraphs>
  <Slides>39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10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50" baseType="lpstr">
      <vt:lpstr>Воздушный поток</vt:lpstr>
      <vt:lpstr>1_Воздушный поток</vt:lpstr>
      <vt:lpstr>2_Воздушный поток</vt:lpstr>
      <vt:lpstr>3_Воздушный поток</vt:lpstr>
      <vt:lpstr>4_Воздушный поток</vt:lpstr>
      <vt:lpstr>5_Воздушный поток</vt:lpstr>
      <vt:lpstr>6_Воздушный поток</vt:lpstr>
      <vt:lpstr>7_Воздушный поток</vt:lpstr>
      <vt:lpstr>8_Воздушный поток</vt:lpstr>
      <vt:lpstr>9_Воздушный поток</vt:lpstr>
      <vt:lpstr>Лист с поддержкой макросов</vt:lpstr>
      <vt:lpstr>  Отчет об исполнении бюджета муниципального образования «Город Адыгейск» за 2016 год Решение СНД МО «Город Адыгейск»  №137 от 30.05.2017г.   </vt:lpstr>
      <vt:lpstr>Презентация PowerPoint</vt:lpstr>
      <vt:lpstr>Презентация PowerPoint</vt:lpstr>
      <vt:lpstr>Основные показатели социально-экономического развития  МО «Город Адыгейск» за 2016г.</vt:lpstr>
      <vt:lpstr>Основные параметры бюджета муниципального образования «Город Адыгейск за 2016 год (тыс.рублей)</vt:lpstr>
      <vt:lpstr>Основные характеристики  исполнения бюджета  МО «Город Адыгейск» за 2016 год (тыс.рублей)  </vt:lpstr>
      <vt:lpstr>Доходы бюджета МО «Город Адыгейск»  на 1 жителя</vt:lpstr>
      <vt:lpstr>Презентация PowerPoint</vt:lpstr>
      <vt:lpstr>Анализ основных налоговых доходов муниципального образования «Город Адыгейск» в 2014 - 2016 гг.         (тыс. рублей)</vt:lpstr>
      <vt:lpstr>  </vt:lpstr>
      <vt:lpstr>  </vt:lpstr>
      <vt:lpstr>  </vt:lpstr>
      <vt:lpstr>Основные направления расходов с учетом их удельного веса в общем объеме расходов за 2016 г. </vt:lpstr>
      <vt:lpstr>Презентация PowerPoint</vt:lpstr>
      <vt:lpstr>Муниципальные программы и непрограммные расходы</vt:lpstr>
      <vt:lpstr>Презентация PowerPoint</vt:lpstr>
      <vt:lpstr>Муниципальная программа  «Развитие образования »   за 2013-2016гг.  Цель: повышение эффективности и качества услуг в сфере образования в МО «Город Адыгейск» ЗАДАЧИ :  1. Сокращение или ликвидация очереди в дошкольные образовательные учреждении; 2. Обеспечение достижения учащимися новых образовательных результатов; 3. Расширение потенциала системы дополнительного образования детей; 4.Создание условий для сохранения и укрепления здоровья обучающихся и воспитанников; 5. Развитие кадрового потенциала.   </vt:lpstr>
      <vt:lpstr>Муниципальная программа «Развитие культуры.</vt:lpstr>
      <vt:lpstr>Муниципальная программа «Развитие физической культуры и спорта в МО «Город Адыгейск»»</vt:lpstr>
      <vt:lpstr>Муниципальная программа «Социальная поддержка граждан»</vt:lpstr>
      <vt:lpstr>Муниципальная программа «Управление муниципальными финансами»</vt:lpstr>
      <vt:lpstr>Муниципальная программа «Информатизация»</vt:lpstr>
      <vt:lpstr>Муниципальная программа  «Развитие дорожного хозяйства , обеспечение сохранности автомобильных дорог и повышение безопасности дорожного движения»   за 2016-2022 гг.  Цель: сохранение и развитие автомобильных дорог общего пользования  и повышение  уровня безопасности дорожного движения в МО «Город Адыгейск» Задачи: 1. Повышение уровня транспортно-эксплуатационного состояния сети автомобильных дорог; 2. Повышение уровня безопасности дорожного движения</vt:lpstr>
      <vt:lpstr>Муниципальная программа «Обеспечение жилыми помещениями детей-сирот, и детей, оставшихся без попечение родителей»</vt:lpstr>
      <vt:lpstr>Муниципальная программа  «Благоустройство МО «Город Адыгейск»  Цель: Совершенствование системы комплексного благоустройства территории  МО «Город Адыгейск» Задачи: 1. Приведение в качественное состояние территории и элементов благоустройства; 2. Организация взаимодействия между предприятиями, организациями и учреждениями при решении вопросов благоустройства территории МО «Город Адыгейск»</vt:lpstr>
      <vt:lpstr>Муниципальная программа  «Поддержка и развитие средств массовой информации»  Цель: Расширение степени информированности населения МО «Город Адыгейск» Задачи: 1. Опубликование официальной информации; 2. Информирование населения о процессах, происходящих в общественно-политической, социально-экономической и культурной жизни муниципального образования</vt:lpstr>
      <vt:lpstr>Муниципальная программа  «Обеспечение безопасности дорожного движения»  Цель: снижение количества дорожно-транспортных происшествий  Задачи: 1. Обеспечение сохранности жизни, здоровья граждан и их имущества; 2. Внедрение инновационных форм, методов и средств организации дорожного движения; 3. Совершенствование системы обучения правилам безопасного поведения на улицах и дорогах детей и лиц пожилого возраста.</vt:lpstr>
      <vt:lpstr>Муниципальная программа  «Обеспечение жильём молодых семей»  Цель: Предоставление поддержки в решении жилищной проблемы молодым семьям  Задачи: 1. Обеспечение  механизма предоставления молодым семьям социальных выплат на приобретение жилья ; 2. Создание условий для привлечения молодыми семьями собственных средств. </vt:lpstr>
      <vt:lpstr>Муниципальная программа  «Доступная среда»  Цель: Развитие доступной для инвалидов среды жизнедеятельности  Задачи: 1. Повышение уровня доступности приоритетных объектов и реабилитационных услуг в приоритетных сферах жизнедеятельности инвалидов и других маломобильных групп населения; 2. Повышение уровня доступности приоритетных объектов и реабилитационных услуг в приоритетных сферах жизнедеятельности инвалидов и других маломобильных групп населения. </vt:lpstr>
      <vt:lpstr>Муниципальная программа  «Обеспечение пожарной безопасности»  Цель: Обеспечение  пожарной безопасности в МО «Город Адыгейск»  Задача:  Реализация государственной политики и требований законодательных и иных нормативных правовых актов в области обеспечения безопасности людей от возможных пожаров, аварий.</vt:lpstr>
      <vt:lpstr>Муниципальная программа  «Противодействие коррупции»  Цель: Обеспечение прав и законных интересов жителей МО «Город Адыгейск», предупреждение коррупционных правонарушений, Задачи:   1. Создание в МО «Город Адыгейск»  комплексной системы противодействия коррупции;   2. Совершенствование правового регулирования в сфере противодействия коррупции; 3. Формирование нетерпимости по отношению к проявлениям коррупции; 4. Обеспечение прозрачности деятельности органов местного самоуправления.</vt:lpstr>
      <vt:lpstr>Муниципальная программа  «Обращение с отходами  производства и потребления, в том  числе вторичными материальными ресурсами»  Цель: Формирование комплексной системы обращения с отходами , в том числе  вторичными материальными  ресурсами . Задачи:   1. Совершенствование нормативно-правовой базы в области  обращения с отходами, в том числе ВМР;   2. Формирование  комплексной системы обращения с отходами, в том числе ВМР; 4. Обеспечение прозрачности деятельности органов местного самоуправления.</vt:lpstr>
      <vt:lpstr>Муниципальная программа  «Энергосбережения и повышение энергетической эффективности»  Цель: Обеспечение рационального использования топливно-энергетических ресурсов за счет реализации энергосберегающих мероприятий, повышение энергетической эффективности на территории МО «Город Адыгейск». Задачи:   1. Обеспечение устойчивого  процесса повышения эффективности  энергопотребления;   2. Создание  условий по  привлечению  различных  источников для финансирования  мероприятий по энергосбережению и повышению энергетической эффективности.</vt:lpstr>
      <vt:lpstr>Муниципальная программа  «Профилактика терроризма и экстремизма, улучшение общественной безопасности, а также минимизация и (или) ликвидация последствии проявления терроризма и экстремизма»  Цель: Противодействие терроризму и экстремизму и защита  жизни граждан, проживающих на территории  МО «Город Адыгейск». Задачи:   1. Улучшение общественной безопасности населения;   2. Информирование населения по вопросам противодействия терроризму и экстремизму.</vt:lpstr>
      <vt:lpstr>Расходы МО «Город Адыгейск» в 2016  году с учетом интересов  целевых групп</vt:lpstr>
      <vt:lpstr>Сведения о реализации общественно-значимых проектов для МО «Город Адыгейск» </vt:lpstr>
      <vt:lpstr>Презентация PowerPoint</vt:lpstr>
      <vt:lpstr>Брошюра подготовлена Финансовым управлением администрации муниципального образования «Город Адыгейск»        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муниципального образования «Город Майкоп  за 2015 год</dc:title>
  <dc:creator>SemiletovaO</dc:creator>
  <cp:lastModifiedBy>Саида Ситкина</cp:lastModifiedBy>
  <cp:revision>213</cp:revision>
  <cp:lastPrinted>2017-06-21T07:06:39Z</cp:lastPrinted>
  <dcterms:created xsi:type="dcterms:W3CDTF">2016-03-17T10:46:34Z</dcterms:created>
  <dcterms:modified xsi:type="dcterms:W3CDTF">2017-06-23T13:46:05Z</dcterms:modified>
</cp:coreProperties>
</file>