
<file path=[Content_Types].xml><?xml version="1.0" encoding="utf-8"?>
<Types xmlns="http://schemas.openxmlformats.org/package/2006/content-types"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3" r:id="rId1"/>
    <p:sldMasterId id="2147485505" r:id="rId2"/>
    <p:sldMasterId id="2147485519" r:id="rId3"/>
    <p:sldMasterId id="2147485533" r:id="rId4"/>
    <p:sldMasterId id="2147485547" r:id="rId5"/>
    <p:sldMasterId id="2147485561" r:id="rId6"/>
    <p:sldMasterId id="2147485575" r:id="rId7"/>
    <p:sldMasterId id="2147485589" r:id="rId8"/>
    <p:sldMasterId id="2147485603" r:id="rId9"/>
    <p:sldMasterId id="2147485617" r:id="rId10"/>
  </p:sldMasterIdLst>
  <p:notesMasterIdLst>
    <p:notesMasterId r:id="rId47"/>
  </p:notesMasterIdLst>
  <p:sldIdLst>
    <p:sldId id="273" r:id="rId11"/>
    <p:sldId id="381" r:id="rId12"/>
    <p:sldId id="380" r:id="rId13"/>
    <p:sldId id="406" r:id="rId14"/>
    <p:sldId id="291" r:id="rId15"/>
    <p:sldId id="278" r:id="rId16"/>
    <p:sldId id="373" r:id="rId17"/>
    <p:sldId id="367" r:id="rId18"/>
    <p:sldId id="370" r:id="rId19"/>
    <p:sldId id="404" r:id="rId20"/>
    <p:sldId id="405" r:id="rId21"/>
    <p:sldId id="327" r:id="rId22"/>
    <p:sldId id="384" r:id="rId23"/>
    <p:sldId id="413" r:id="rId24"/>
    <p:sldId id="377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4" r:id="rId34"/>
    <p:sldId id="395" r:id="rId35"/>
    <p:sldId id="397" r:id="rId36"/>
    <p:sldId id="398" r:id="rId37"/>
    <p:sldId id="400" r:id="rId38"/>
    <p:sldId id="408" r:id="rId39"/>
    <p:sldId id="402" r:id="rId40"/>
    <p:sldId id="410" r:id="rId41"/>
    <p:sldId id="412" r:id="rId42"/>
    <p:sldId id="360" r:id="rId43"/>
    <p:sldId id="376" r:id="rId44"/>
    <p:sldId id="382" r:id="rId45"/>
    <p:sldId id="306" r:id="rId4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278"/>
            <p14:sldId id="373"/>
            <p14:sldId id="367"/>
            <p14:sldId id="370"/>
            <p14:sldId id="404"/>
            <p14:sldId id="405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398"/>
            <p14:sldId id="400"/>
            <p14:sldId id="408"/>
            <p14:sldId id="402"/>
            <p14:sldId id="410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02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9598863784324651E-2"/>
                  <c:y val="-2.776144350242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6124325843082E-2"/>
                  <c:y val="4.09351484517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2016год</c:v>
                </c:pt>
                <c:pt idx="3">
                  <c:v>2017год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51915.1</c:v>
                </c:pt>
                <c:pt idx="1">
                  <c:v>50385.3</c:v>
                </c:pt>
                <c:pt idx="2" formatCode="General">
                  <c:v>63087.8</c:v>
                </c:pt>
                <c:pt idx="3" formatCode="General">
                  <c:v>62155.7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4813429000226192E-2"/>
                  <c:y val="-1.6293104026958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24325843081503E-2"/>
                  <c:y val="-6.5298615166710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2016год</c:v>
                </c:pt>
                <c:pt idx="3">
                  <c:v>2017год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15626.2</c:v>
                </c:pt>
                <c:pt idx="1">
                  <c:v>17495.099999999999</c:v>
                </c:pt>
                <c:pt idx="2" formatCode="General">
                  <c:v>13987.1</c:v>
                </c:pt>
                <c:pt idx="3" formatCode="General">
                  <c:v>14149.4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638592"/>
        <c:axId val="130640128"/>
        <c:axId val="0"/>
      </c:bar3DChart>
      <c:catAx>
        <c:axId val="1306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640128"/>
        <c:crosses val="autoZero"/>
        <c:auto val="1"/>
        <c:lblAlgn val="ctr"/>
        <c:lblOffset val="100"/>
        <c:noMultiLvlLbl val="0"/>
      </c:catAx>
      <c:valAx>
        <c:axId val="1306401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13063859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52"/>
          <c:y val="0.42348754448398573"/>
          <c:w val="0.20814061054579097"/>
          <c:h val="0.149466192170818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2017г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24462.1</c:v>
                </c:pt>
                <c:pt idx="1">
                  <c:v>2153.1999999999998</c:v>
                </c:pt>
                <c:pt idx="2">
                  <c:v>14394</c:v>
                </c:pt>
                <c:pt idx="3">
                  <c:v>18000.3</c:v>
                </c:pt>
                <c:pt idx="4">
                  <c:v>3070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24313.200000000001</c:v>
                </c:pt>
                <c:pt idx="1">
                  <c:v>2299.9</c:v>
                </c:pt>
                <c:pt idx="2">
                  <c:v>14187.3</c:v>
                </c:pt>
                <c:pt idx="3">
                  <c:v>18171.599999999999</c:v>
                </c:pt>
                <c:pt idx="4">
                  <c:v>3183.7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6046848"/>
        <c:axId val="196048384"/>
        <c:axId val="0"/>
      </c:bar3DChart>
      <c:catAx>
        <c:axId val="196046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048384"/>
        <c:crosses val="autoZero"/>
        <c:auto val="1"/>
        <c:lblAlgn val="ctr"/>
        <c:lblOffset val="100"/>
        <c:noMultiLvlLbl val="0"/>
      </c:catAx>
      <c:valAx>
        <c:axId val="1960483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60468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2017г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825943316239713E-3"/>
          <c:y val="0.15561794303556917"/>
          <c:w val="0.96596382078404541"/>
          <c:h val="0.703596164753623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General</c:formatCode>
                <c:ptCount val="5"/>
                <c:pt idx="0">
                  <c:v>8156.3</c:v>
                </c:pt>
                <c:pt idx="1">
                  <c:v>157.30000000000001</c:v>
                </c:pt>
                <c:pt idx="2">
                  <c:v>80</c:v>
                </c:pt>
                <c:pt idx="3">
                  <c:v>6500</c:v>
                </c:pt>
                <c:pt idx="4">
                  <c:v>1676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General</c:formatCode>
                <c:ptCount val="5"/>
                <c:pt idx="0">
                  <c:v>9241.5</c:v>
                </c:pt>
                <c:pt idx="1">
                  <c:v>162.30000000000001</c:v>
                </c:pt>
                <c:pt idx="2">
                  <c:v>85.4</c:v>
                </c:pt>
                <c:pt idx="3">
                  <c:v>3012.8</c:v>
                </c:pt>
                <c:pt idx="4">
                  <c:v>1647.4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96639744"/>
        <c:axId val="196641536"/>
        <c:axId val="129986048"/>
      </c:bar3DChart>
      <c:catAx>
        <c:axId val="196639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96641536"/>
        <c:crosses val="autoZero"/>
        <c:auto val="1"/>
        <c:lblAlgn val="ctr"/>
        <c:lblOffset val="100"/>
        <c:noMultiLvlLbl val="0"/>
      </c:catAx>
      <c:valAx>
        <c:axId val="196641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6639744"/>
        <c:crosses val="autoZero"/>
        <c:crossBetween val="between"/>
      </c:valAx>
      <c:serAx>
        <c:axId val="129986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96641536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2017г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General</c:formatCode>
                <c:ptCount val="4"/>
                <c:pt idx="0">
                  <c:v>115593.9</c:v>
                </c:pt>
                <c:pt idx="1">
                  <c:v>88163.199999999997</c:v>
                </c:pt>
                <c:pt idx="2">
                  <c:v>38080.800000000003</c:v>
                </c:pt>
                <c:pt idx="3">
                  <c:v>2332.6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General</c:formatCode>
                <c:ptCount val="4"/>
                <c:pt idx="0">
                  <c:v>115593.9</c:v>
                </c:pt>
                <c:pt idx="1">
                  <c:v>88098.4</c:v>
                </c:pt>
                <c:pt idx="2">
                  <c:v>38080.800000000003</c:v>
                </c:pt>
                <c:pt idx="3">
                  <c:v>2332.6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0573440"/>
        <c:axId val="130574976"/>
        <c:axId val="130511744"/>
      </c:bar3DChart>
      <c:catAx>
        <c:axId val="130573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0574976"/>
        <c:crosses val="autoZero"/>
        <c:auto val="1"/>
        <c:lblAlgn val="ctr"/>
        <c:lblOffset val="100"/>
        <c:noMultiLvlLbl val="0"/>
      </c:catAx>
      <c:valAx>
        <c:axId val="1305749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0573440"/>
        <c:crosses val="autoZero"/>
        <c:crossBetween val="between"/>
      </c:valAx>
      <c:serAx>
        <c:axId val="130511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30574976"/>
        <c:crosses val="autoZero"/>
      </c:ser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96205968354251"/>
          <c:y val="2.1827941268614627E-2"/>
          <c:w val="0.84615716545756259"/>
          <c:h val="0.83609654893934016"/>
        </c:manualLayout>
      </c:layout>
      <c:ofPieChart>
        <c:ofPieType val="bar"/>
        <c:varyColors val="1"/>
        <c:ser>
          <c:idx val="0"/>
          <c:order val="0"/>
          <c:explosion val="18"/>
          <c:dPt>
            <c:idx val="26"/>
            <c:bubble3D val="0"/>
          </c:dPt>
          <c:dLbls>
            <c:dLbl>
              <c:idx val="0"/>
              <c:layout>
                <c:manualLayout>
                  <c:x val="0.10443117914095547"/>
                  <c:y val="6.92824495336252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572286871220745"/>
                  <c:y val="-2.4819426175847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926413973326636"/>
                  <c:y val="9.916531777763089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192478613487389E-2"/>
                  <c:y val="0.113509363938465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6141461335213961"/>
                  <c:y val="-9.13235378910078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2207714767803578"/>
                  <c:y val="1.36751780666345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531956735496559E-2"/>
                  <c:y val="-5.79710144927536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220911176663389E-3"/>
                  <c:y val="2.13577421815408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8.6609920326312956E-2"/>
                  <c:y val="-4.89914700835709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8.77936787887765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0.16568906025389893"/>
                  <c:y val="0.258869929057276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9.6142230337850095E-17"/>
                  <c:y val="4.24403183023872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14305943320506764"/>
                  <c:y val="0.3628436962621051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6.8990211031880605E-2"/>
                  <c:y val="-5.27870952470463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13986017234571343"/>
                  <c:y val="0.134394341290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0.134836427939876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бюджета'!$A$10:$A$24</c:f>
              <c:strCache>
                <c:ptCount val="15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Республики Адыгея </c:v>
                </c:pt>
                <c:pt idx="2">
                  <c:v>          Денежная премия победителям республиканского смотра-конкурса по благоустройству территорий городов и районов РА</c:v>
                </c:pt>
                <c:pt idx="3">
                  <c:v>      Функционирование высшего должностного лица муниципального образования и администрации</c:v>
                </c:pt>
                <c:pt idx="4">
                  <c:v>      Обеспечение деятельности представительного органа муниципального образования</c:v>
                </c:pt>
                <c:pt idx="5">
                  <c:v>      Обеспечение деятельности контрольного (контрольно-счетного) органа</c:v>
                </c:pt>
                <c:pt idx="6">
                  <c:v>      Проведение выборов и референдумов</c:v>
                </c:pt>
                <c:pt idx="7">
                  <c:v>        Резервный фонд органа местного самоуправления</c:v>
                </c:pt>
                <c:pt idx="8">
                  <c:v>        Мероприятия по обеспечению мобилизационной готовности экономики</c:v>
                </c:pt>
                <c:pt idx="9">
                  <c:v>        Социальные выплаты муниципальным служащим</c:v>
                </c:pt>
                <c:pt idx="10">
                  <c:v>          Средства для реализации мероприятий по исполнению наказов избирателей</c:v>
                </c:pt>
                <c:pt idx="11">
                  <c:v>          Прочие расходы</c:v>
                </c:pt>
                <c:pt idx="12">
                  <c:v>          Компенсационные выплаты за недополученную площадь переселенцам из зоны затопления Краснодарского водохранилища в г.Адыгейске</c:v>
                </c:pt>
                <c:pt idx="13">
                  <c:v>      Комплексная программа "Профилактика правонарушений" на 2015-2017 годы</c:v>
                </c:pt>
                <c:pt idx="14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бюджета'!$B$10:$B$24</c:f>
              <c:numCache>
                <c:formatCode>#,##0.0</c:formatCode>
                <c:ptCount val="15"/>
                <c:pt idx="0">
                  <c:v>455.5</c:v>
                </c:pt>
                <c:pt idx="1">
                  <c:v>1169.8</c:v>
                </c:pt>
                <c:pt idx="2">
                  <c:v>1500</c:v>
                </c:pt>
                <c:pt idx="3">
                  <c:v>20210.400000000001</c:v>
                </c:pt>
                <c:pt idx="4">
                  <c:v>3880.13</c:v>
                </c:pt>
                <c:pt idx="5">
                  <c:v>1523.31</c:v>
                </c:pt>
                <c:pt idx="6">
                  <c:v>987.4</c:v>
                </c:pt>
                <c:pt idx="7">
                  <c:v>51.9</c:v>
                </c:pt>
                <c:pt idx="8">
                  <c:v>70.38</c:v>
                </c:pt>
                <c:pt idx="9">
                  <c:v>3380.86</c:v>
                </c:pt>
                <c:pt idx="10">
                  <c:v>599.64</c:v>
                </c:pt>
                <c:pt idx="11">
                  <c:v>387.18</c:v>
                </c:pt>
                <c:pt idx="12">
                  <c:v>88369.47</c:v>
                </c:pt>
                <c:pt idx="13">
                  <c:v>87.12</c:v>
                </c:pt>
                <c:pt idx="14">
                  <c:v>648.97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57443220878673"/>
          <c:y val="0.23783262765042568"/>
          <c:w val="0.46122734743856653"/>
          <c:h val="0.762167372349574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2"/>
            <c:bubble3D val="0"/>
            <c:explosion val="20"/>
          </c:dPt>
          <c:dPt>
            <c:idx val="7"/>
            <c:bubble3D val="0"/>
          </c:dPt>
          <c:dLbls>
            <c:dLbl>
              <c:idx val="2"/>
              <c:layout>
                <c:manualLayout>
                  <c:x val="0.14812901924548214"/>
                  <c:y val="7.82903408537597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401961587887674E-2"/>
                  <c:y val="0.1297338704478651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8106851468005717E-2"/>
                  <c:y val="0.1249598810008764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102433890408634"/>
                  <c:y val="1.910967368509123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1308665083955555"/>
                  <c:y val="6.663285698022579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31078070293206894"/>
                  <c:y val="0.1786607043661815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8147308751302352"/>
                  <c:y val="3.60385197255174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9260112297648738"/>
                  <c:y val="-3.912356788889025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на 2015-2019 годы"</c:v>
                </c:pt>
                <c:pt idx="6">
                  <c:v>  "Информатизация администрации МО "Город Адыгейск " на 2015-2017 годы"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на 2017-2020годы</c:v>
                </c:pt>
                <c:pt idx="11">
                  <c:v> «Доступная среда»</c:v>
                </c:pt>
                <c:pt idx="12">
                  <c:v> «Безопасный город»</c:v>
                </c:pt>
                <c:pt idx="13">
                  <c:v>  «Противодействие коррупции»</c:v>
                </c:pt>
                <c:pt idx="14">
                  <c:v> «Энергосбережения и повышение энергетической эффективности»</c:v>
                </c:pt>
                <c:pt idx="15">
                  <c:v>"Устойчивое развитие сельских территорий"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 formatCode="General">
                  <c:v>131125.9</c:v>
                </c:pt>
                <c:pt idx="1">
                  <c:v>175024</c:v>
                </c:pt>
                <c:pt idx="2">
                  <c:v>30877.5</c:v>
                </c:pt>
                <c:pt idx="3">
                  <c:v>289.3</c:v>
                </c:pt>
                <c:pt idx="4">
                  <c:v>811.5</c:v>
                </c:pt>
                <c:pt idx="5">
                  <c:v>4968.2</c:v>
                </c:pt>
                <c:pt idx="6">
                  <c:v>26.9</c:v>
                </c:pt>
                <c:pt idx="7">
                  <c:v>34813.599999999999</c:v>
                </c:pt>
                <c:pt idx="8">
                  <c:v>4521.8999999999996</c:v>
                </c:pt>
                <c:pt idx="9">
                  <c:v>3680.2</c:v>
                </c:pt>
                <c:pt idx="10">
                  <c:v>8334.6</c:v>
                </c:pt>
                <c:pt idx="11">
                  <c:v>1106</c:v>
                </c:pt>
                <c:pt idx="12">
                  <c:v>5483.8</c:v>
                </c:pt>
                <c:pt idx="13">
                  <c:v>45.2</c:v>
                </c:pt>
                <c:pt idx="14">
                  <c:v>1089.7</c:v>
                </c:pt>
                <c:pt idx="15">
                  <c:v>450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2978964423546E-4"/>
          <c:y val="3.2154333279208303E-2"/>
          <c:w val="0.88988764044943858"/>
          <c:h val="0.5689809431412289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6692915042657297E-3"/>
                  <c:y val="-5.9260165044567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8901472174449E-2"/>
                  <c:y val="-2.4062553916431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01.01.2017</c:v>
                </c:pt>
                <c:pt idx="1">
                  <c:v>на 01.01.2018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851595210567154E-2"/>
                  <c:y val="-4.2112060657218321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51331689315742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Лист1!$B$3:$E$3</c:f>
              <c:strCache>
                <c:ptCount val="2"/>
                <c:pt idx="0">
                  <c:v>на 01.01.2017</c:v>
                </c:pt>
                <c:pt idx="1">
                  <c:v>на 01.01.2018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40900</c:v>
                </c:pt>
                <c:pt idx="1">
                  <c:v>35300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3005568"/>
        <c:axId val="33007104"/>
        <c:axId val="214582144"/>
      </c:bar3DChart>
      <c:catAx>
        <c:axId val="3300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3007104"/>
        <c:crosses val="autoZero"/>
        <c:auto val="1"/>
        <c:lblAlgn val="ctr"/>
        <c:lblOffset val="100"/>
        <c:noMultiLvlLbl val="0"/>
      </c:catAx>
      <c:valAx>
        <c:axId val="33007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005568"/>
        <c:crosses val="autoZero"/>
        <c:crossBetween val="between"/>
      </c:valAx>
      <c:serAx>
        <c:axId val="21458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33007104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71"/>
          <c:y val="5.7685365176339896E-2"/>
          <c:w val="0.27148758532759826"/>
          <c:h val="0.16413863796004377"/>
        </c:manualLayout>
      </c:layout>
      <c:overlay val="0"/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/>
            <a:t>1 место – </a:t>
          </a:r>
          <a:r>
            <a:rPr lang="ru-RU" sz="2000" b="1" dirty="0" smtClean="0"/>
            <a:t>образование-</a:t>
          </a:r>
          <a:r>
            <a:rPr lang="ru-RU" sz="1600" dirty="0" smtClean="0"/>
            <a:t> 185195,9 (46%)</a:t>
          </a:r>
          <a:endParaRPr lang="ru-RU" sz="1600" dirty="0"/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800" b="1" dirty="0" smtClean="0"/>
            <a:t>общегосударственные вопросы – </a:t>
          </a:r>
          <a:r>
            <a:rPr lang="ru-RU" sz="1600" dirty="0" smtClean="0"/>
            <a:t>130233,8тыс. руб. (32,3 %)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 smtClean="0"/>
            <a:t>3 место – </a:t>
          </a:r>
          <a:r>
            <a:rPr lang="ru-RU" sz="1600" b="1" dirty="0" smtClean="0"/>
            <a:t>национальная экономика </a:t>
          </a:r>
          <a:r>
            <a:rPr lang="ru-RU" sz="1600" dirty="0" smtClean="0"/>
            <a:t>– 34396,6 </a:t>
          </a:r>
          <a:r>
            <a:rPr lang="ru-RU" sz="1600" dirty="0" err="1" smtClean="0"/>
            <a:t>тыс.руб</a:t>
          </a:r>
          <a:r>
            <a:rPr lang="ru-RU" sz="1600" dirty="0" smtClean="0"/>
            <a:t>. </a:t>
          </a:r>
        </a:p>
        <a:p>
          <a:r>
            <a:rPr lang="ru-RU" sz="1600" dirty="0" smtClean="0"/>
            <a:t>(9%) </a:t>
          </a:r>
          <a:endParaRPr lang="ru-RU" sz="1600" dirty="0"/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 smtClean="0"/>
            <a:t>4 место –</a:t>
          </a:r>
          <a:r>
            <a:rPr lang="ru-RU" sz="1600" b="1" dirty="0" smtClean="0"/>
            <a:t>культура, кинематография – 22617,0</a:t>
          </a:r>
          <a:r>
            <a:rPr lang="ru-RU" sz="1600" dirty="0" smtClean="0"/>
            <a:t>тыс. руб.</a:t>
          </a:r>
        </a:p>
        <a:p>
          <a:r>
            <a:rPr lang="ru-RU" sz="1600" dirty="0" smtClean="0"/>
            <a:t> (6 %)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 smtClean="0"/>
            <a:t>5 место – </a:t>
          </a:r>
          <a:r>
            <a:rPr lang="ru-RU" sz="2000" b="1" dirty="0" smtClean="0"/>
            <a:t>социальная политика - </a:t>
          </a:r>
          <a:r>
            <a:rPr lang="ru-RU" sz="1600" dirty="0" smtClean="0"/>
            <a:t> 14737,8тыс.руб.</a:t>
          </a:r>
        </a:p>
        <a:p>
          <a:r>
            <a:rPr lang="ru-RU" sz="1600" dirty="0" smtClean="0"/>
            <a:t>(3%)</a:t>
          </a:r>
          <a:endParaRPr lang="ru-RU" sz="1600" dirty="0"/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5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5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5"/>
      <dgm:spPr/>
    </dgm:pt>
    <dgm:pt modelId="{B65B730C-4495-4D1A-BCAD-39C201D0061C}" type="pres">
      <dgm:prSet presAssocID="{B40C8003-A31C-49C8-9D34-C48EBC75CD23}" presName="circle2" presStyleLbl="node1" presStyleIdx="1" presStyleCnt="5"/>
      <dgm:spPr/>
    </dgm:pt>
    <dgm:pt modelId="{63A25BA7-1BDB-423A-AD38-14977014D577}" type="pres">
      <dgm:prSet presAssocID="{B40C8003-A31C-49C8-9D34-C48EBC75CD23}" presName="rect2" presStyleLbl="alignAcc1" presStyleIdx="1" presStyleCnt="5"/>
      <dgm:spPr/>
      <dgm:t>
        <a:bodyPr/>
        <a:lstStyle/>
        <a:p>
          <a:endParaRPr lang="ru-RU"/>
        </a:p>
      </dgm:t>
    </dgm:pt>
    <dgm:pt modelId="{47B4A0C0-95CE-40BC-891D-9D334C3C40AF}" type="pres">
      <dgm:prSet presAssocID="{788D5E2D-0706-4031-BBBA-7727499D282D}" presName="vertSpace3" presStyleLbl="node1" presStyleIdx="1" presStyleCnt="5"/>
      <dgm:spPr/>
    </dgm:pt>
    <dgm:pt modelId="{19FD3D09-BC8C-410F-A2CB-9D5E42233E73}" type="pres">
      <dgm:prSet presAssocID="{788D5E2D-0706-4031-BBBA-7727499D282D}" presName="circle3" presStyleLbl="node1" presStyleIdx="2" presStyleCnt="5"/>
      <dgm:spPr/>
    </dgm:pt>
    <dgm:pt modelId="{F69A170E-37B7-47CE-BBC2-4A5AFA2A48CA}" type="pres">
      <dgm:prSet presAssocID="{788D5E2D-0706-4031-BBBA-7727499D282D}" presName="rect3" presStyleLbl="alignAcc1" presStyleIdx="2" presStyleCnt="5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5"/>
      <dgm:spPr/>
    </dgm:pt>
    <dgm:pt modelId="{2ED18418-C9A8-46E5-BBA1-8E1AF8B6D3EF}" type="pres">
      <dgm:prSet presAssocID="{7096C51F-09F2-4951-B108-E99F147F1DCF}" presName="circle4" presStyleLbl="node1" presStyleIdx="3" presStyleCnt="5"/>
      <dgm:spPr/>
    </dgm:pt>
    <dgm:pt modelId="{EE6564C3-F602-4B44-BBCC-76D37A737F9B}" type="pres">
      <dgm:prSet presAssocID="{7096C51F-09F2-4951-B108-E99F147F1DCF}" presName="rect4" presStyleLbl="alignAcc1" presStyleIdx="3" presStyleCnt="5"/>
      <dgm:spPr/>
      <dgm:t>
        <a:bodyPr/>
        <a:lstStyle/>
        <a:p>
          <a:endParaRPr lang="ru-RU"/>
        </a:p>
      </dgm:t>
    </dgm:pt>
    <dgm:pt modelId="{AC1CF8B4-D5E9-45A9-B65A-6B3D1FB3CB3E}" type="pres">
      <dgm:prSet presAssocID="{CBE00A36-8CEC-424B-9CE4-D82CF38020B7}" presName="vertSpace5" presStyleLbl="node1" presStyleIdx="3" presStyleCnt="5"/>
      <dgm:spPr/>
    </dgm:pt>
    <dgm:pt modelId="{1DB279E7-9370-4C4C-ABD9-8081261ADEE0}" type="pres">
      <dgm:prSet presAssocID="{CBE00A36-8CEC-424B-9CE4-D82CF38020B7}" presName="circle5" presStyleLbl="node1" presStyleIdx="4" presStyleCnt="5"/>
      <dgm:spPr/>
    </dgm:pt>
    <dgm:pt modelId="{0E6BC475-6F2F-42BA-AC78-FEBE20E96697}" type="pres">
      <dgm:prSet presAssocID="{CBE00A36-8CEC-424B-9CE4-D82CF38020B7}" presName="rect5" presStyleLbl="alignAcc1" presStyleIdx="4" presStyleCnt="5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E0F00-816D-4C47-8A52-81EA01912F4D}" type="pres">
      <dgm:prSet presAssocID="{788D5E2D-0706-4031-BBBA-7727499D282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C0732-666B-4AAF-84C6-7957CA5DF1FA}" type="pres">
      <dgm:prSet presAssocID="{CBE00A36-8CEC-424B-9CE4-D82CF38020B7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F00BE-8099-4E98-9C63-E503EBC9104E}" type="presOf" srcId="{7096C51F-09F2-4951-B108-E99F147F1DCF}" destId="{8722E1E4-9B0B-4920-A8E3-5E206F2C3CA8}" srcOrd="1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6A9D9437-493F-464A-8F1F-1A1D8C95BEFE}" type="presOf" srcId="{CBE00A36-8CEC-424B-9CE4-D82CF38020B7}" destId="{0E6BC475-6F2F-42BA-AC78-FEBE20E96697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D759D126-A69A-487F-A23E-AD2999E7F927}" type="presOf" srcId="{CBE00A36-8CEC-424B-9CE4-D82CF38020B7}" destId="{541C0732-666B-4AAF-84C6-7957CA5DF1FA}" srcOrd="1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25900D72-1AC7-4B21-8E01-EA8D59F482BB}" type="presOf" srcId="{788D5E2D-0706-4031-BBBA-7727499D282D}" destId="{13BE0F00-816D-4C47-8A52-81EA01912F4D}" srcOrd="1" destOrd="0" presId="urn:microsoft.com/office/officeart/2005/8/layout/target3"/>
    <dgm:cxn modelId="{B40ABB7B-5343-42D0-91C4-D186B700AC8B}" type="presOf" srcId="{7096C51F-09F2-4951-B108-E99F147F1DCF}" destId="{EE6564C3-F602-4B44-BBCC-76D37A737F9B}" srcOrd="0" destOrd="0" presId="urn:microsoft.com/office/officeart/2005/8/layout/target3"/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EB7CFC76-FF17-4956-84EB-230911E7CEC1}" type="presOf" srcId="{788D5E2D-0706-4031-BBBA-7727499D282D}" destId="{F69A170E-37B7-47CE-BBC2-4A5AFA2A48CA}" srcOrd="0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CAEAA92F-0C1A-4F61-A045-F8F7E2B7B783}" type="presParOf" srcId="{3151443B-7265-4F89-957C-5878D94D3C22}" destId="{47B4A0C0-95CE-40BC-891D-9D334C3C40AF}" srcOrd="6" destOrd="0" presId="urn:microsoft.com/office/officeart/2005/8/layout/target3"/>
    <dgm:cxn modelId="{8C0E751E-923D-43C3-8E02-FFA372CF8A89}" type="presParOf" srcId="{3151443B-7265-4F89-957C-5878D94D3C22}" destId="{19FD3D09-BC8C-410F-A2CB-9D5E42233E73}" srcOrd="7" destOrd="0" presId="urn:microsoft.com/office/officeart/2005/8/layout/target3"/>
    <dgm:cxn modelId="{4E881935-787D-46A5-B0CA-E9309A2C5969}" type="presParOf" srcId="{3151443B-7265-4F89-957C-5878D94D3C22}" destId="{F69A170E-37B7-47CE-BBC2-4A5AFA2A48CA}" srcOrd="8" destOrd="0" presId="urn:microsoft.com/office/officeart/2005/8/layout/target3"/>
    <dgm:cxn modelId="{CADDA9ED-CB25-4449-ACCA-B1D3BED0EB10}" type="presParOf" srcId="{3151443B-7265-4F89-957C-5878D94D3C22}" destId="{F85BB071-A3B5-4937-A12B-9E4AC4C0FFA9}" srcOrd="9" destOrd="0" presId="urn:microsoft.com/office/officeart/2005/8/layout/target3"/>
    <dgm:cxn modelId="{CDA4C174-60C4-4C41-A28E-BCA1DE3081AA}" type="presParOf" srcId="{3151443B-7265-4F89-957C-5878D94D3C22}" destId="{2ED18418-C9A8-46E5-BBA1-8E1AF8B6D3EF}" srcOrd="10" destOrd="0" presId="urn:microsoft.com/office/officeart/2005/8/layout/target3"/>
    <dgm:cxn modelId="{4BF259E3-75C4-4725-8386-7E8E0E92A478}" type="presParOf" srcId="{3151443B-7265-4F89-957C-5878D94D3C22}" destId="{EE6564C3-F602-4B44-BBCC-76D37A737F9B}" srcOrd="11" destOrd="0" presId="urn:microsoft.com/office/officeart/2005/8/layout/target3"/>
    <dgm:cxn modelId="{AFADC5D9-B8AD-4A0E-93AE-48E140DB0F59}" type="presParOf" srcId="{3151443B-7265-4F89-957C-5878D94D3C22}" destId="{AC1CF8B4-D5E9-45A9-B65A-6B3D1FB3CB3E}" srcOrd="12" destOrd="0" presId="urn:microsoft.com/office/officeart/2005/8/layout/target3"/>
    <dgm:cxn modelId="{DBD339B6-551C-484F-906A-7E513EBCCFFC}" type="presParOf" srcId="{3151443B-7265-4F89-957C-5878D94D3C22}" destId="{1DB279E7-9370-4C4C-ABD9-8081261ADEE0}" srcOrd="13" destOrd="0" presId="urn:microsoft.com/office/officeart/2005/8/layout/target3"/>
    <dgm:cxn modelId="{E5E20F5E-838B-4DDE-AC30-F468975D9A5C}" type="presParOf" srcId="{3151443B-7265-4F89-957C-5878D94D3C22}" destId="{0E6BC475-6F2F-42BA-AC78-FEBE20E96697}" srcOrd="14" destOrd="0" presId="urn:microsoft.com/office/officeart/2005/8/layout/target3"/>
    <dgm:cxn modelId="{20809190-AFE8-461A-874C-851E7A971E94}" type="presParOf" srcId="{3151443B-7265-4F89-957C-5878D94D3C22}" destId="{289C8538-BB98-48C2-9C6A-4E3491177CE5}" srcOrd="15" destOrd="0" presId="urn:microsoft.com/office/officeart/2005/8/layout/target3"/>
    <dgm:cxn modelId="{7C4FAF6A-A00B-4518-AD75-AFA17FD50194}" type="presParOf" srcId="{3151443B-7265-4F89-957C-5878D94D3C22}" destId="{BD93C28A-1680-4AC1-B97A-1AB497493448}" srcOrd="16" destOrd="0" presId="urn:microsoft.com/office/officeart/2005/8/layout/target3"/>
    <dgm:cxn modelId="{98AFCC9E-6E50-4CCC-8A9F-C6878F757FE1}" type="presParOf" srcId="{3151443B-7265-4F89-957C-5878D94D3C22}" destId="{13BE0F00-816D-4C47-8A52-81EA01912F4D}" srcOrd="17" destOrd="0" presId="urn:microsoft.com/office/officeart/2005/8/layout/target3"/>
    <dgm:cxn modelId="{1457FC7A-ADD5-4F0E-9136-E66ACB03C077}" type="presParOf" srcId="{3151443B-7265-4F89-957C-5878D94D3C22}" destId="{8722E1E4-9B0B-4920-A8E3-5E206F2C3CA8}" srcOrd="18" destOrd="0" presId="urn:microsoft.com/office/officeart/2005/8/layout/target3"/>
    <dgm:cxn modelId="{848DC21A-A24E-435D-BBCD-8BD3D4B9E9B3}" type="presParOf" srcId="{3151443B-7265-4F89-957C-5878D94D3C22}" destId="{541C0732-666B-4AAF-84C6-7957CA5DF1FA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165618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 место – </a:t>
          </a:r>
          <a:r>
            <a:rPr lang="ru-RU" sz="2000" b="1" kern="1200" dirty="0" smtClean="0"/>
            <a:t>образование-</a:t>
          </a:r>
          <a:r>
            <a:rPr lang="ru-RU" sz="1600" kern="1200" dirty="0" smtClean="0"/>
            <a:t> 185195,9 (46%)</a:t>
          </a:r>
          <a:endParaRPr lang="ru-RU" sz="1600" kern="1200" dirty="0"/>
        </a:p>
      </dsp:txBody>
      <dsp:txXfrm>
        <a:off x="2570685" y="165618"/>
        <a:ext cx="5998265" cy="822619"/>
      </dsp:txXfrm>
    </dsp:sp>
    <dsp:sp modelId="{B65B730C-4495-4D1A-BCAD-39C201D0061C}">
      <dsp:nvSpPr>
        <dsp:cNvPr id="0" name=""/>
        <dsp:cNvSpPr/>
      </dsp:nvSpPr>
      <dsp:spPr>
        <a:xfrm>
          <a:off x="539843" y="988237"/>
          <a:ext cx="4061682" cy="406168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988237"/>
          <a:ext cx="5998265" cy="4061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800" b="1" kern="1200" dirty="0" smtClean="0"/>
            <a:t>общегосударственные вопросы – </a:t>
          </a:r>
          <a:r>
            <a:rPr lang="ru-RU" sz="1600" kern="1200" dirty="0" smtClean="0"/>
            <a:t>130233,8тыс. руб. (32,3 %)</a:t>
          </a:r>
          <a:endParaRPr lang="ru-RU" sz="1600" kern="1200" dirty="0"/>
        </a:p>
      </dsp:txBody>
      <dsp:txXfrm>
        <a:off x="2570685" y="988237"/>
        <a:ext cx="5998265" cy="822619"/>
      </dsp:txXfrm>
    </dsp:sp>
    <dsp:sp modelId="{19FD3D09-BC8C-410F-A2CB-9D5E42233E73}">
      <dsp:nvSpPr>
        <dsp:cNvPr id="0" name=""/>
        <dsp:cNvSpPr/>
      </dsp:nvSpPr>
      <dsp:spPr>
        <a:xfrm>
          <a:off x="1079687" y="1810856"/>
          <a:ext cx="2981994" cy="29819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810856"/>
          <a:ext cx="5998265" cy="29819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1600" b="1" kern="1200" dirty="0" smtClean="0"/>
            <a:t>национальная экономика </a:t>
          </a:r>
          <a:r>
            <a:rPr lang="ru-RU" sz="1600" kern="1200" dirty="0" smtClean="0"/>
            <a:t>– 34396,6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(9%) </a:t>
          </a:r>
          <a:endParaRPr lang="ru-RU" sz="1600" kern="1200" dirty="0"/>
        </a:p>
      </dsp:txBody>
      <dsp:txXfrm>
        <a:off x="2570685" y="1810856"/>
        <a:ext cx="5998265" cy="822619"/>
      </dsp:txXfrm>
    </dsp:sp>
    <dsp:sp modelId="{2ED18418-C9A8-46E5-BBA1-8E1AF8B6D3EF}">
      <dsp:nvSpPr>
        <dsp:cNvPr id="0" name=""/>
        <dsp:cNvSpPr/>
      </dsp:nvSpPr>
      <dsp:spPr>
        <a:xfrm>
          <a:off x="1619531" y="2633476"/>
          <a:ext cx="1902307" cy="19023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2633476"/>
          <a:ext cx="5998265" cy="19023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–</a:t>
          </a:r>
          <a:r>
            <a:rPr lang="ru-RU" sz="1600" b="1" kern="1200" dirty="0" smtClean="0"/>
            <a:t>культура, кинематография – 22617,0</a:t>
          </a:r>
          <a:r>
            <a:rPr lang="ru-RU" sz="1600" kern="1200" dirty="0" smtClean="0"/>
            <a:t>тыс. 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(6 %)</a:t>
          </a:r>
          <a:endParaRPr lang="ru-RU" sz="1600" kern="1200" dirty="0"/>
        </a:p>
      </dsp:txBody>
      <dsp:txXfrm>
        <a:off x="2570685" y="2633476"/>
        <a:ext cx="5998265" cy="822619"/>
      </dsp:txXfrm>
    </dsp:sp>
    <dsp:sp modelId="{1DB279E7-9370-4C4C-ABD9-8081261ADEE0}">
      <dsp:nvSpPr>
        <dsp:cNvPr id="0" name=""/>
        <dsp:cNvSpPr/>
      </dsp:nvSpPr>
      <dsp:spPr>
        <a:xfrm>
          <a:off x="2159375" y="3456095"/>
          <a:ext cx="822619" cy="8226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3456095"/>
          <a:ext cx="5998265" cy="822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– </a:t>
          </a:r>
          <a:r>
            <a:rPr lang="ru-RU" sz="2000" b="1" kern="1200" dirty="0" smtClean="0"/>
            <a:t>социальная политика - </a:t>
          </a:r>
          <a:r>
            <a:rPr lang="ru-RU" sz="1600" kern="1200" dirty="0" smtClean="0"/>
            <a:t> 14737,8тыс.руб.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(3%)</a:t>
          </a:r>
          <a:endParaRPr lang="ru-RU" sz="1600" kern="1200" dirty="0"/>
        </a:p>
      </dsp:txBody>
      <dsp:txXfrm>
        <a:off x="2570685" y="3456095"/>
        <a:ext cx="5998265" cy="822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0.30975</cdr:x>
      <cdr:y>0.8528</cdr:y>
    </cdr:from>
    <cdr:to>
      <cdr:x>0.48677</cdr:x>
      <cdr:y>0.91161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520280" y="4176464"/>
          <a:ext cx="1440383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5" y="3113756"/>
          <a:ext cx="10584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53,1%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46,3%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1406,2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492,1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9243"/>
            <a:ext cx="5438775" cy="444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5551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7144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129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772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037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2648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947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351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0564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91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29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4964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80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272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1579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10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F419C-6DE3-4A5D-B5A0-12B126B6216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3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48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47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40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9891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3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27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74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63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96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10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84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57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9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7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67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69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5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16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00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3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934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6283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3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74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48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03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7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83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814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13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365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87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53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55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9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B5D-6022-4E3D-ACF0-42E449CF143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97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D27A-185B-4572-B461-856B05FB3D7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660C8-A332-4C02-AEBA-44355BF1D2F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CA1A0-EBD7-4A2E-B34B-8BA64A729EF6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8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2058-50F9-49BC-A180-0B6293056F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51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C7C1-672B-407D-B795-083C76CCC91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09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7D0A-E320-40F0-81A2-A6B388084D0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292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99FB-E648-412E-AD72-5482E1FD05D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66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00F4-4E22-460F-A1C8-BBFEB112196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64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E6FB-38ED-4A55-B4C1-12DF57C6845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76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9CCA-E9F1-4231-9F79-6E33E06044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92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942E-498A-4B02-A4CB-BF4EC2382E8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A95B-C61B-4C53-B8E6-31DA1273D46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65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44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823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71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6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78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222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214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87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58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379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229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29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7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6755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891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043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387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7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912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860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43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558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590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34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0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8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895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9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1172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533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9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16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468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986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22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4EBE6-FBD8-45CA-B740-A982CFBC877F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766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1A8F8-72ED-4E48-A385-EC6DB3CBBA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13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2005-A8D6-48CC-A2BA-C9DBB64AAB7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0EFA-2923-4BDB-AFAF-230A52855110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45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D7FE5-50AA-481C-8009-C34BC8774D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25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F99E-E047-459B-8CC3-4C48771B3A7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52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99FF-51D8-423F-AA9C-4772DBAB911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38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5B68-174C-444C-9B90-2F6779FCC23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2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8F3E-06EB-4286-8B8D-410F9B6A533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6110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846A-3F51-4FB7-BC06-EC7C7F3961D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3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A182-B427-44F6-8E09-BCD4D6892D33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921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CBC9-85C5-4376-999A-7EB30DFF2E7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37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284D-09C1-4EB0-811A-F7420EF8892C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11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19.xml"/><Relationship Id="rId9" Type="http://schemas.openxmlformats.org/officeDocument/2006/relationships/slideLayout" Target="../slideLayouts/slideLayout1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4" r:id="rId1"/>
    <p:sldLayoutId id="2147485495" r:id="rId2"/>
    <p:sldLayoutId id="2147485496" r:id="rId3"/>
    <p:sldLayoutId id="2147485497" r:id="rId4"/>
    <p:sldLayoutId id="2147485498" r:id="rId5"/>
    <p:sldLayoutId id="2147485499" r:id="rId6"/>
    <p:sldLayoutId id="2147485500" r:id="rId7"/>
    <p:sldLayoutId id="2147485501" r:id="rId8"/>
    <p:sldLayoutId id="2147485502" r:id="rId9"/>
    <p:sldLayoutId id="2147485503" r:id="rId10"/>
    <p:sldLayoutId id="21474855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7F95B5C-F00B-43F9-BECA-E32009FA651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18" r:id="rId1"/>
    <p:sldLayoutId id="2147485619" r:id="rId2"/>
    <p:sldLayoutId id="2147485620" r:id="rId3"/>
    <p:sldLayoutId id="2147485621" r:id="rId4"/>
    <p:sldLayoutId id="2147485622" r:id="rId5"/>
    <p:sldLayoutId id="2147485623" r:id="rId6"/>
    <p:sldLayoutId id="2147485624" r:id="rId7"/>
    <p:sldLayoutId id="2147485625" r:id="rId8"/>
    <p:sldLayoutId id="2147485626" r:id="rId9"/>
    <p:sldLayoutId id="2147485627" r:id="rId10"/>
    <p:sldLayoutId id="214748562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0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  <p:sldLayoutId id="2147485517" r:id="rId12"/>
    <p:sldLayoutId id="214748551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0" r:id="rId1"/>
    <p:sldLayoutId id="2147485521" r:id="rId2"/>
    <p:sldLayoutId id="2147485522" r:id="rId3"/>
    <p:sldLayoutId id="2147485523" r:id="rId4"/>
    <p:sldLayoutId id="2147485524" r:id="rId5"/>
    <p:sldLayoutId id="2147485525" r:id="rId6"/>
    <p:sldLayoutId id="2147485526" r:id="rId7"/>
    <p:sldLayoutId id="2147485527" r:id="rId8"/>
    <p:sldLayoutId id="2147485528" r:id="rId9"/>
    <p:sldLayoutId id="2147485529" r:id="rId10"/>
    <p:sldLayoutId id="2147485530" r:id="rId11"/>
    <p:sldLayoutId id="2147485531" r:id="rId12"/>
    <p:sldLayoutId id="214748553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4" r:id="rId1"/>
    <p:sldLayoutId id="2147485535" r:id="rId2"/>
    <p:sldLayoutId id="2147485536" r:id="rId3"/>
    <p:sldLayoutId id="2147485537" r:id="rId4"/>
    <p:sldLayoutId id="2147485538" r:id="rId5"/>
    <p:sldLayoutId id="2147485539" r:id="rId6"/>
    <p:sldLayoutId id="2147485540" r:id="rId7"/>
    <p:sldLayoutId id="2147485541" r:id="rId8"/>
    <p:sldLayoutId id="2147485542" r:id="rId9"/>
    <p:sldLayoutId id="2147485543" r:id="rId10"/>
    <p:sldLayoutId id="2147485544" r:id="rId11"/>
    <p:sldLayoutId id="2147485545" r:id="rId12"/>
    <p:sldLayoutId id="214748554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4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  <p:sldLayoutId id="2147485556" r:id="rId9"/>
    <p:sldLayoutId id="2147485557" r:id="rId10"/>
    <p:sldLayoutId id="2147485558" r:id="rId11"/>
    <p:sldLayoutId id="2147485559" r:id="rId12"/>
    <p:sldLayoutId id="2147485560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2" r:id="rId1"/>
    <p:sldLayoutId id="2147485563" r:id="rId2"/>
    <p:sldLayoutId id="2147485564" r:id="rId3"/>
    <p:sldLayoutId id="2147485565" r:id="rId4"/>
    <p:sldLayoutId id="2147485566" r:id="rId5"/>
    <p:sldLayoutId id="2147485567" r:id="rId6"/>
    <p:sldLayoutId id="2147485568" r:id="rId7"/>
    <p:sldLayoutId id="2147485569" r:id="rId8"/>
    <p:sldLayoutId id="2147485570" r:id="rId9"/>
    <p:sldLayoutId id="2147485571" r:id="rId10"/>
    <p:sldLayoutId id="2147485572" r:id="rId11"/>
    <p:sldLayoutId id="2147485573" r:id="rId12"/>
    <p:sldLayoutId id="2147485574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6" r:id="rId1"/>
    <p:sldLayoutId id="2147485577" r:id="rId2"/>
    <p:sldLayoutId id="2147485578" r:id="rId3"/>
    <p:sldLayoutId id="2147485579" r:id="rId4"/>
    <p:sldLayoutId id="2147485580" r:id="rId5"/>
    <p:sldLayoutId id="2147485581" r:id="rId6"/>
    <p:sldLayoutId id="2147485582" r:id="rId7"/>
    <p:sldLayoutId id="2147485583" r:id="rId8"/>
    <p:sldLayoutId id="2147485584" r:id="rId9"/>
    <p:sldLayoutId id="2147485585" r:id="rId10"/>
    <p:sldLayoutId id="2147485586" r:id="rId11"/>
    <p:sldLayoutId id="2147485587" r:id="rId12"/>
    <p:sldLayoutId id="2147485588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4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0" r:id="rId1"/>
    <p:sldLayoutId id="2147485591" r:id="rId2"/>
    <p:sldLayoutId id="2147485592" r:id="rId3"/>
    <p:sldLayoutId id="2147485593" r:id="rId4"/>
    <p:sldLayoutId id="2147485594" r:id="rId5"/>
    <p:sldLayoutId id="2147485595" r:id="rId6"/>
    <p:sldLayoutId id="2147485596" r:id="rId7"/>
    <p:sldLayoutId id="2147485597" r:id="rId8"/>
    <p:sldLayoutId id="2147485598" r:id="rId9"/>
    <p:sldLayoutId id="2147485599" r:id="rId10"/>
    <p:sldLayoutId id="2147485600" r:id="rId11"/>
    <p:sldLayoutId id="2147485601" r:id="rId12"/>
    <p:sldLayoutId id="2147485602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 eaLnBrk="0" hangingPunct="0">
              <a:defRPr/>
            </a:pPr>
            <a:fld id="{60680542-CA44-45E6-BAED-E1ABDE3AC0B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1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Monotype Corsiva" pitchFamily="66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______________________5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______________________8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2017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432280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187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28629"/>
              </p:ext>
            </p:extLst>
          </p:nvPr>
        </p:nvGraphicFramePr>
        <p:xfrm>
          <a:off x="467544" y="620688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6649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/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2017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1806542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105949"/>
              </p:ext>
            </p:extLst>
          </p:nvPr>
        </p:nvGraphicFramePr>
        <p:xfrm>
          <a:off x="250825" y="-6350"/>
          <a:ext cx="8569325" cy="682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Лист с поддержкой макросов" r:id="rId3" imgW="8010522" imgH="9591750" progId="Excel.SheetMacroEnabled.12">
                  <p:embed/>
                </p:oleObj>
              </mc:Choice>
              <mc:Fallback>
                <p:oleObj name="Лист с поддержкой макросов" r:id="rId3" imgW="8010522" imgH="959175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-6350"/>
                        <a:ext cx="8569325" cy="682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/>
          <a:lstStyle/>
          <a:p>
            <a:pPr algn="ctr"/>
            <a:r>
              <a:rPr lang="ru-RU" sz="2000" i="1" dirty="0" smtClean="0"/>
              <a:t>Непрограммные расходы МО «Город Адыгейск» за 2017г.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8390620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4454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2017г. по МО «Город Адыгейск»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44797271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101521"/>
              </p:ext>
            </p:extLst>
          </p:nvPr>
        </p:nvGraphicFramePr>
        <p:xfrm>
          <a:off x="1100138" y="333375"/>
          <a:ext cx="7359650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Лист с поддержкой макросов" r:id="rId3" imgW="7553457" imgH="7058070" progId="Excel.SheetMacroEnabled.12">
                  <p:embed/>
                </p:oleObj>
              </mc:Choice>
              <mc:Fallback>
                <p:oleObj name="Лист с поддержкой макросов" r:id="rId3" imgW="7553457" imgH="7058070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0138" y="333375"/>
                        <a:ext cx="7359650" cy="581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50405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образования »   за 2017-2020гг.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09008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176273,2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175024,0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28623"/>
              </p:ext>
            </p:extLst>
          </p:nvPr>
        </p:nvGraphicFramePr>
        <p:xfrm>
          <a:off x="755650" y="3717032"/>
          <a:ext cx="7704782" cy="2731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80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Отношение численности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 к численности детей в возрасте 3-7 лет,  скорректированной на численность детей в возрасте 5-7 лет, обучающихся в школе,%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проходящих обучение по новым федеральным  государственным образовательным стандартам,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на 2017-2019г.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57140"/>
              </p:ext>
            </p:extLst>
          </p:nvPr>
        </p:nvGraphicFramePr>
        <p:xfrm>
          <a:off x="1143000" y="2520018"/>
          <a:ext cx="7461448" cy="69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2017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2017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30970,6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30877,5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1462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2017 год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(% по отношению к 2012 году)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62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  количества  предоставляемых  дополнительных  услуг   учреждениями  культуры.   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  доли  новых  форм  мероприятий, проводимых   культурно-досуговыми  учреждениями.   %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"/>
                          <a:ea typeface="Calibri"/>
                          <a:cs typeface="Times New Roman"/>
                        </a:rPr>
                        <a:t>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8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8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2017-2019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04180"/>
              </p:ext>
            </p:extLst>
          </p:nvPr>
        </p:nvGraphicFramePr>
        <p:xfrm>
          <a:off x="1042988" y="2780928"/>
          <a:ext cx="7201419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2017год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289,3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161711"/>
              </p:ext>
            </p:extLst>
          </p:nvPr>
        </p:nvGraphicFramePr>
        <p:xfrm>
          <a:off x="1143000" y="3573461"/>
          <a:ext cx="7245425" cy="2807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2017г.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Адыгейск», систематически занимающегося физической культурой и спортом, в общей численности населения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Единовременная пропускная способность объектов спорта на территории МО 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человек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71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90264"/>
              </p:ext>
            </p:extLst>
          </p:nvPr>
        </p:nvGraphicFramePr>
        <p:xfrm>
          <a:off x="1143000" y="3559478"/>
          <a:ext cx="7245424" cy="2530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523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46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трудоустройство-лиц из числа безработных </a:t>
                      </a:r>
                      <a:r>
                        <a:rPr lang="ru-RU" sz="1400" dirty="0" smtClean="0">
                          <a:effectLst/>
                        </a:rPr>
                        <a:t>граждан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8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граждан, получивших социальную поддержку, в общем количестве обратившихся граждан из числа имеющих право на ее получение, 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2314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Срок реализации: </a:t>
            </a:r>
            <a:r>
              <a:rPr lang="ru-RU" sz="1600" b="1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2014-2020 годы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34230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816,4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811,5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85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74990"/>
              </p:ext>
            </p:extLst>
          </p:nvPr>
        </p:nvGraphicFramePr>
        <p:xfrm>
          <a:off x="971600" y="3645024"/>
          <a:ext cx="7560840" cy="2918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2017(план)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6903,0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5131,3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21325,0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26549,4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4000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2327,6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дотации, предоставляемой из республиканского бюджета, в общем объеме собственных </a:t>
                      </a:r>
                      <a:r>
                        <a:rPr lang="ru-RU" sz="1400" dirty="0" smtClean="0">
                          <a:effectLst/>
                        </a:rPr>
                        <a:t>   доходов 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825226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4938,8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4968,2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30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84705"/>
              </p:ext>
            </p:extLst>
          </p:nvPr>
        </p:nvGraphicFramePr>
        <p:xfrm>
          <a:off x="827584" y="3645024"/>
          <a:ext cx="7704856" cy="2799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7138"/>
                <a:gridCol w="921061"/>
                <a:gridCol w="856657"/>
              </a:tblGrid>
              <a:tr h="4699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2017(план)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2017(факт)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03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лицензионным ПО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пользователей СЭД 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оборудованных средствами защиты информации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с установленным антивирусным обеспечение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100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пользователей работающих в 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СМЭВ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10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17200"/>
              </p:ext>
            </p:extLst>
          </p:nvPr>
        </p:nvGraphicFramePr>
        <p:xfrm>
          <a:off x="1143000" y="2852936"/>
          <a:ext cx="7042118" cy="614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год 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26,9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01109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36237,1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34813,6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6582"/>
              </p:ext>
            </p:extLst>
          </p:nvPr>
        </p:nvGraphicFramePr>
        <p:xfrm>
          <a:off x="467543" y="3140968"/>
          <a:ext cx="8136905" cy="3354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21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 Протяженность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сети автомобильных дорог общего пользования местного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» 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2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          Доля протяженности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 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12,2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24,452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24,452</a:t>
                      </a:r>
                    </a:p>
                  </a:txBody>
                  <a:tcPr marL="68580" marR="68580" marT="0" marB="0"/>
                </a:tc>
              </a:tr>
              <a:tr h="466075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Протяженность автомобильных дорог  местного значения и искусственных сооружений на них, на которых произведен капитальный ремонт и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ремонт(км)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8,249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8,249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1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38116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4637,9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4521,9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821040"/>
              </p:ext>
            </p:extLst>
          </p:nvPr>
        </p:nvGraphicFramePr>
        <p:xfrm>
          <a:off x="1187450" y="3861048"/>
          <a:ext cx="727298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(га)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Техобслуживание и ремонт сетей уличного освещения  (лампы)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Опоры-3шт.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Опоры-24шт.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(м2)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9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60933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3681,0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3680,2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15869"/>
              </p:ext>
            </p:extLst>
          </p:nvPr>
        </p:nvGraphicFramePr>
        <p:xfrm>
          <a:off x="1187450" y="3861048"/>
          <a:ext cx="7272983" cy="2034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72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35096"/>
              </p:ext>
            </p:extLst>
          </p:nvPr>
        </p:nvGraphicFramePr>
        <p:xfrm>
          <a:off x="827584" y="2852936"/>
          <a:ext cx="7921055" cy="721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9405,6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8334,6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38713"/>
              </p:ext>
            </p:extLst>
          </p:nvPr>
        </p:nvGraphicFramePr>
        <p:xfrm>
          <a:off x="683565" y="3717032"/>
          <a:ext cx="8208914" cy="256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098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7242621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«Доступная среда»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Развитие доступной для инвалидов среды жизнедеятельности</a:t>
            </a:r>
            <a:br>
              <a:rPr lang="ru-RU" sz="2000" dirty="0" smtClean="0"/>
            </a:br>
            <a:r>
              <a:rPr lang="ru-RU" sz="1800" b="0" dirty="0" smtClean="0"/>
              <a:t>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</a:t>
            </a:r>
            <a:br>
              <a:rPr lang="ru-RU" sz="1800" b="0" dirty="0" smtClean="0"/>
            </a:br>
            <a:r>
              <a:rPr lang="ru-RU" sz="1800" b="0" dirty="0" smtClean="0"/>
              <a:t>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01886"/>
              </p:ext>
            </p:extLst>
          </p:nvPr>
        </p:nvGraphicFramePr>
        <p:xfrm>
          <a:off x="1187450" y="3356992"/>
          <a:ext cx="7344991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0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1116,0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18773"/>
              </p:ext>
            </p:extLst>
          </p:nvPr>
        </p:nvGraphicFramePr>
        <p:xfrm>
          <a:off x="1187624" y="4221088"/>
          <a:ext cx="7272983" cy="2424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культурно-массовых  мероприятий направленных на интеграцию инвалидов в год  (мероприятий.)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общеобразовательных организаций, в которых создана универсальная без барьерная среда в общем количестве общеобразовательных организациях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65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43593"/>
              </p:ext>
            </p:extLst>
          </p:nvPr>
        </p:nvGraphicFramePr>
        <p:xfrm>
          <a:off x="1187450" y="3310542"/>
          <a:ext cx="7344991" cy="550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131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0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31905"/>
              </p:ext>
            </p:extLst>
          </p:nvPr>
        </p:nvGraphicFramePr>
        <p:xfrm>
          <a:off x="1259632" y="4221088"/>
          <a:ext cx="7344816" cy="248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72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обучающихся и воспитанников, прошедших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по общеобразовательным программам 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профилактичиской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направленности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31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 на 2017- 2020 годы»  (срок реализации 2017-2020 годы)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07980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2017 год                     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2017год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7082,2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5483,8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56782"/>
              </p:ext>
            </p:extLst>
          </p:nvPr>
        </p:nvGraphicFramePr>
        <p:xfrm>
          <a:off x="755650" y="2924175"/>
          <a:ext cx="8064500" cy="35995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Ед. измерения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</a:rPr>
                        <a:t>2017г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. план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</a:rPr>
                        <a:t>2017г.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br>
              <a:rPr lang="ru-RU" sz="20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800" b="0" dirty="0" smtClean="0"/>
            </a:br>
            <a:r>
              <a:rPr lang="ru-RU" sz="18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71136"/>
              </p:ext>
            </p:extLst>
          </p:nvPr>
        </p:nvGraphicFramePr>
        <p:xfrm>
          <a:off x="1187450" y="3310542"/>
          <a:ext cx="7344991" cy="83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769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1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1090,5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1089,7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88954"/>
              </p:ext>
            </p:extLst>
          </p:nvPr>
        </p:nvGraphicFramePr>
        <p:xfrm>
          <a:off x="1259632" y="4221088"/>
          <a:ext cx="7344816" cy="1953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4746"/>
                <a:gridCol w="1174658"/>
                <a:gridCol w="1175412"/>
              </a:tblGrid>
              <a:tr h="7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7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энергетического аудита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1 раз в 5 лет 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5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Утепление здании (установка</a:t>
                      </a:r>
                      <a:r>
                        <a:rPr lang="ru-RU" sz="16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пластиковых окон)</a:t>
                      </a: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,шт.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36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88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effectLst/>
              </a:rPr>
              <a:t>Муниципальная программа  «Устойчивое развитие  сельских территорий 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Создание комфортных условий жизнедеятельности в сельской местности на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200" b="0" dirty="0" smtClean="0">
                <a:effectLst/>
              </a:rPr>
              <a:t>Задачи: 1. Удовлетворение потребностей сельского населения в благоустроенном жилье;</a:t>
            </a:r>
            <a:br>
              <a:rPr lang="ru-RU" sz="1200" b="0" dirty="0" smtClean="0">
                <a:effectLst/>
              </a:rPr>
            </a:br>
            <a:r>
              <a:rPr lang="ru-RU" sz="1200" b="0" dirty="0" smtClean="0">
                <a:effectLst/>
              </a:rPr>
              <a:t>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a:t>
            </a:r>
            <a:endParaRPr lang="ru-RU" sz="12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87105"/>
              </p:ext>
            </p:extLst>
          </p:nvPr>
        </p:nvGraphicFramePr>
        <p:xfrm>
          <a:off x="1331913" y="3068638"/>
          <a:ext cx="7200527" cy="64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60843"/>
              </p:ext>
            </p:extLst>
          </p:nvPr>
        </p:nvGraphicFramePr>
        <p:xfrm>
          <a:off x="1258888" y="3933825"/>
          <a:ext cx="6985000" cy="123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4040"/>
                <a:gridCol w="1470480"/>
                <a:gridCol w="1470480"/>
              </a:tblGrid>
              <a:tr h="376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739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Ввод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эксплуатацию  автомобильных дорог, расположенных в сельской местности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(Проектно-изыскательные работы)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дороги в 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ул.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Теучежа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ПСД на строительство дороги в а.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Гатлукай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ул. </a:t>
                      </a:r>
                      <a:r>
                        <a:rPr lang="ru-RU" sz="12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Теучежа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955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2017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5256878"/>
              </p:ext>
            </p:extLst>
          </p:nvPr>
        </p:nvGraphicFramePr>
        <p:xfrm>
          <a:off x="827584" y="1052736"/>
          <a:ext cx="7560839" cy="538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50"/>
                <a:gridCol w="603042"/>
                <a:gridCol w="576064"/>
                <a:gridCol w="1800200"/>
                <a:gridCol w="2260758"/>
                <a:gridCol w="587078"/>
                <a:gridCol w="608547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7022,0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7022,0</a:t>
                      </a:r>
                    </a:p>
                  </a:txBody>
                  <a:tcPr/>
                </a:tc>
              </a:tr>
              <a:tr h="11047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335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питанием детей  в оздоровительных лагерях с дневным пребыванием детей на базе образовательных учреждений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КМ РА от 31.03.2010г. №50 «О мерах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организации и обеспечения отдыха и оздоровление детей»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832,7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832,7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под опекой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1767,0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1767,0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910,4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910,4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2022475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2017г.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5865125"/>
              </p:ext>
            </p:extLst>
          </p:nvPr>
        </p:nvGraphicFramePr>
        <p:xfrm>
          <a:off x="683568" y="2132856"/>
          <a:ext cx="7776866" cy="373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720080"/>
                <a:gridCol w="792088"/>
                <a:gridCol w="720080"/>
                <a:gridCol w="936104"/>
                <a:gridCol w="3240361"/>
              </a:tblGrid>
              <a:tr h="123251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6260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2017г.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8804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Строительство</a:t>
                      </a:r>
                      <a:r>
                        <a:rPr lang="ru-RU" sz="1200" baseline="0" dirty="0" smtClean="0">
                          <a:latin typeface="+mj-lt"/>
                        </a:rPr>
                        <a:t> (реконструкция) капитальный ремонт, ремонт и содержание автомобильных дорог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33141,2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32640,1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1.Повышение уровня транспортно-эксплуатационного состояния сети автомобильных дорог и искусственных сооружений</a:t>
                      </a:r>
                    </a:p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2. Снижение доли протяженности автомобильных дорог, не отвечающих нормативным требованиям, в общей протяженности автомобильных  дорог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47526367"/>
              </p:ext>
            </p:extLst>
          </p:nvPr>
        </p:nvGraphicFramePr>
        <p:xfrm>
          <a:off x="468313" y="1340768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2017г.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Брошюра подготовлена Финансовым 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Телефон,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prstClr val="black"/>
                </a:solidFill>
                <a:latin typeface="Monotype Corsiva"/>
              </a:rPr>
              <a:t>Электронный адрес – </a:t>
            </a:r>
            <a:r>
              <a:rPr lang="en-US" sz="2800" dirty="0">
                <a:solidFill>
                  <a:prstClr val="black"/>
                </a:solidFill>
                <a:latin typeface="Monotype Corsiva"/>
              </a:rPr>
              <a:t>finuprav1@rambler.ru</a:t>
            </a:r>
            <a:endParaRPr lang="ru-RU" sz="2800" dirty="0">
              <a:solidFill>
                <a:prstClr val="black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4632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37379"/>
              </p:ext>
            </p:extLst>
          </p:nvPr>
        </p:nvGraphicFramePr>
        <p:xfrm>
          <a:off x="971600" y="1196752"/>
          <a:ext cx="7848873" cy="5410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7075"/>
                <a:gridCol w="1286390"/>
                <a:gridCol w="1075408"/>
              </a:tblGrid>
              <a:tr h="613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(прогноз)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1026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Промышленная деятельность (объем отгруженных товаров собственного производства, выполненных работ и услуг собственными силами) по полному кругу предприятий, млн. рублей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1152,2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1211,2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платных услуг населению по полному кругу организаций, млн.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128,04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151,9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на начало года, человек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15173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15166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официально зарегистрированных безработных, человек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Инвестиции в основной капитал, млн.руб.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62,9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82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Среднемесячная  номинальная начисленная  заработная плата  работников крупных и средних предприятий и некоммерческих организаций, рублей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21923,0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малых предприятий, ед.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205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ПБОЮЛ, ед.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торговли и общественного питания, ед.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41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 в местный бюджет,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78649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76305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2017г.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2017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76825" y="159226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320410,9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82237,2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402648,1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2017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quarter" idx="13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73153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2017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2017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62079,6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62155,7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16569,6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14149,4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-2420,2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244170,5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244105,8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-64,7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322819,7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320410,9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-2408,8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410755,6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402648,1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-8107,5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-87935,8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-82237,2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/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3281250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261691,0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377082,0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320410,9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15166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2818429"/>
              </p:ext>
            </p:extLst>
          </p:nvPr>
        </p:nvGraphicFramePr>
        <p:xfrm>
          <a:off x="447675" y="1830388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2014-2017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109384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4443</TotalTime>
  <Words>2780</Words>
  <Application>Microsoft Office PowerPoint</Application>
  <PresentationFormat>Экран (4:3)</PresentationFormat>
  <Paragraphs>609</Paragraphs>
  <Slides>36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7" baseType="lpstr"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9_Воздушный поток</vt:lpstr>
      <vt:lpstr>Лист с поддержкой макросов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2017 ГОД» </vt:lpstr>
      <vt:lpstr>Презентация PowerPoint</vt:lpstr>
      <vt:lpstr>Презентация PowerPoint</vt:lpstr>
      <vt:lpstr>Презентация PowerPoint</vt:lpstr>
      <vt:lpstr>Основные параметры бюджета муниципального образования «Город Адыгейск за 2017 год (тыс.рублей)</vt:lpstr>
      <vt:lpstr>Основные характеристики  исполнения бюджета  МО «Город Адыгейск» за 2017 год (тыс.рублей)  </vt:lpstr>
      <vt:lpstr>Доходы бюджета МО «Город Адыгейск»  на 1 жителя</vt:lpstr>
      <vt:lpstr>Презентация PowerPoint</vt:lpstr>
      <vt:lpstr>  </vt:lpstr>
      <vt:lpstr>  </vt:lpstr>
      <vt:lpstr>  </vt:lpstr>
      <vt:lpstr>Основные направления расходов с учетом их удельного веса в общем объеме расходов за 2017 г. </vt:lpstr>
      <vt:lpstr>Презентация PowerPoint</vt:lpstr>
      <vt:lpstr>Непрограммные расходы МО «Город Адыгейск» за 2017г.</vt:lpstr>
      <vt:lpstr>Муниципальные программы и непрограммные расходы за 2017г. по МО «Город Адыгейск»</vt:lpstr>
      <vt:lpstr>Презентация PowerPoint</vt:lpstr>
      <vt:lpstr>Муниципальная программа  «Развитие образования »   за 2017-2020гг.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на 2017-2019г.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Муниципальная программа  «Развитие дорожного хозяйства , обеспечение сохранности автомобильных дорог и повышение безопасности дорожного движения»   за 2016-2022 гг.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Муниципальная программа  «Доступная среда»  Цель: Развитие доступной для инвалидов среды жизнедеятельности Задачи: 1.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населения; 2. Повышение уровня доступности приоритетных объектов и реабилитационных услуг в приоритетных сферах жизнедеятельности инвалидов и других маломобильных групп населения. </vt:lpstr>
      <vt:lpstr>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на 2017- 2020 годы»  (срок реализации 2017-2020 годы) </vt:lpstr>
      <vt:lpstr>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Муниципальная программа  «Устойчивое развитие  сельских территорий .»  Цель: Создание комфортных условий жизнедеятельности в сельской местности на территории МО «Город Адыгейск»  Задачи: 1. Удовлетворение потребностей сельского населения в благоустроенном жилье; 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vt:lpstr>
      <vt:lpstr>Расходы МО «Город Адыгейск» в 2017  году с учетом интересов  целевых групп</vt:lpstr>
      <vt:lpstr>Сведения о реализации общественно-значимых проектов для МО «Город Адыгейск» за 2017г. </vt:lpstr>
      <vt:lpstr>Презентация PowerPoint</vt:lpstr>
      <vt:lpstr>Брошюра подготовлена Финансовым управлением администрации муниципального образования «Город Адыгейск»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Саида Ситкина</cp:lastModifiedBy>
  <cp:revision>286</cp:revision>
  <cp:lastPrinted>2018-04-09T08:00:27Z</cp:lastPrinted>
  <dcterms:created xsi:type="dcterms:W3CDTF">2016-03-17T10:46:34Z</dcterms:created>
  <dcterms:modified xsi:type="dcterms:W3CDTF">2018-04-13T15:11:12Z</dcterms:modified>
</cp:coreProperties>
</file>