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5" r:id="rId2"/>
    <p:sldId id="329" r:id="rId3"/>
    <p:sldId id="316" r:id="rId4"/>
    <p:sldId id="317" r:id="rId5"/>
    <p:sldId id="318" r:id="rId6"/>
    <p:sldId id="319" r:id="rId7"/>
    <p:sldId id="320" r:id="rId8"/>
    <p:sldId id="323" r:id="rId9"/>
    <p:sldId id="324" r:id="rId10"/>
    <p:sldId id="325" r:id="rId11"/>
    <p:sldId id="327" r:id="rId12"/>
    <p:sldId id="330" r:id="rId13"/>
    <p:sldId id="333" r:id="rId14"/>
    <p:sldId id="336" r:id="rId15"/>
    <p:sldId id="342" r:id="rId16"/>
    <p:sldId id="345" r:id="rId1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110" d="100"/>
          <a:sy n="110" d="100"/>
        </p:scale>
        <p:origin x="-186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C0EE5-2546-481C-88FD-8C7237A80D2F}" type="doc">
      <dgm:prSet loTypeId="urn:microsoft.com/office/officeart/2005/8/layout/pList2#1" loCatId="list" qsTypeId="urn:microsoft.com/office/officeart/2005/8/quickstyle/simple3" qsCatId="simple" csTypeId="urn:microsoft.com/office/officeart/2005/8/colors/colorful2" csCatId="colorful" phldr="1"/>
      <dgm:spPr/>
    </dgm:pt>
    <dgm:pt modelId="{9F4F1502-04F5-4413-8157-E370BBD492B1}">
      <dgm:prSet phldrT="[Текст]" custT="1"/>
      <dgm:spPr/>
      <dgm:t>
        <a:bodyPr/>
        <a:lstStyle/>
        <a:p>
          <a:r>
            <a:rPr lang="ru-RU" sz="1000" dirty="0" smtClean="0"/>
            <a:t>Численность населения </a:t>
          </a:r>
          <a:r>
            <a:rPr lang="ru-RU" sz="1000" dirty="0" smtClean="0"/>
            <a:t>муниципального </a:t>
          </a:r>
          <a:r>
            <a:rPr lang="ru-RU" sz="1000" dirty="0" smtClean="0"/>
            <a:t>образования «Город Адыгейск» по состоянию на 01.01.2020г. составила      15 133 человек</a:t>
          </a:r>
          <a:endParaRPr lang="ru-RU" sz="1000" dirty="0"/>
        </a:p>
      </dgm:t>
    </dgm:pt>
    <dgm:pt modelId="{8900D5F0-B9C4-4BFF-A031-B34476720344}" type="parTrans" cxnId="{B90DD891-B87D-405E-A151-397276A4C0BD}">
      <dgm:prSet/>
      <dgm:spPr/>
      <dgm:t>
        <a:bodyPr/>
        <a:lstStyle/>
        <a:p>
          <a:endParaRPr lang="ru-RU" sz="700"/>
        </a:p>
      </dgm:t>
    </dgm:pt>
    <dgm:pt modelId="{5EA6E77D-4679-421D-82D9-3564CB5670EA}" type="sibTrans" cxnId="{B90DD891-B87D-405E-A151-397276A4C0BD}">
      <dgm:prSet/>
      <dgm:spPr/>
      <dgm:t>
        <a:bodyPr/>
        <a:lstStyle/>
        <a:p>
          <a:endParaRPr lang="ru-RU" sz="700"/>
        </a:p>
      </dgm:t>
    </dgm:pt>
    <dgm:pt modelId="{3BC9E453-FB42-4D73-BA10-4534230F48B8}">
      <dgm:prSet phldrT="[Текст]" custT="1"/>
      <dgm:spPr/>
      <dgm:t>
        <a:bodyPr/>
        <a:lstStyle/>
        <a:p>
          <a:r>
            <a:rPr lang="ru-RU" sz="1100" dirty="0" smtClean="0"/>
            <a:t>Трудоспособное население </a:t>
          </a:r>
          <a:r>
            <a:rPr lang="ru-RU" sz="1100" dirty="0" smtClean="0"/>
            <a:t>муниципального </a:t>
          </a:r>
          <a:r>
            <a:rPr lang="ru-RU" sz="1100" dirty="0" smtClean="0"/>
            <a:t>образования составляет 8213 человек или                54,3 % от общего количества населения</a:t>
          </a:r>
          <a:endParaRPr lang="ru-RU" sz="1100" dirty="0"/>
        </a:p>
      </dgm:t>
    </dgm:pt>
    <dgm:pt modelId="{8B21D418-4DF4-4C8E-959D-586EDACDCF1B}" type="parTrans" cxnId="{5F62B7BD-D5C4-4A2B-A2EF-87B84A3017CB}">
      <dgm:prSet/>
      <dgm:spPr/>
      <dgm:t>
        <a:bodyPr/>
        <a:lstStyle/>
        <a:p>
          <a:endParaRPr lang="ru-RU" sz="700"/>
        </a:p>
      </dgm:t>
    </dgm:pt>
    <dgm:pt modelId="{85FF3D2A-A247-4BB9-928D-3C47983BD24C}" type="sibTrans" cxnId="{5F62B7BD-D5C4-4A2B-A2EF-87B84A3017CB}">
      <dgm:prSet/>
      <dgm:spPr/>
      <dgm:t>
        <a:bodyPr/>
        <a:lstStyle/>
        <a:p>
          <a:endParaRPr lang="ru-RU" sz="700"/>
        </a:p>
      </dgm:t>
    </dgm:pt>
    <dgm:pt modelId="{41638C7D-B6CA-4F23-90EF-DC9F147BF1F0}">
      <dgm:prSet phldrT="[Текст]" custT="1"/>
      <dgm:spPr/>
      <dgm:t>
        <a:bodyPr/>
        <a:lstStyle/>
        <a:p>
          <a:r>
            <a:rPr lang="ru-RU" sz="1200" dirty="0" smtClean="0"/>
            <a:t>Численность официально </a:t>
          </a:r>
          <a:r>
            <a:rPr lang="ru-RU" sz="1200" dirty="0" err="1" smtClean="0"/>
            <a:t>зарегистриро</a:t>
          </a:r>
          <a:r>
            <a:rPr lang="ru-RU" sz="1200" dirty="0" smtClean="0"/>
            <a:t>-ванных безработных на 01.01.2020 года - 90 человек. Уровень зарегистрированной безработицы  составил </a:t>
          </a:r>
        </a:p>
        <a:p>
          <a:r>
            <a:rPr lang="ru-RU" sz="1200" dirty="0" smtClean="0"/>
            <a:t>1,2%</a:t>
          </a:r>
          <a:endParaRPr lang="ru-RU" sz="1200" dirty="0"/>
        </a:p>
      </dgm:t>
    </dgm:pt>
    <dgm:pt modelId="{6F0F63EC-A2BD-4B12-BF6F-4984BA9AE3AC}" type="parTrans" cxnId="{5A9B07B5-A954-488A-B5C4-83B6DBF8C1B5}">
      <dgm:prSet/>
      <dgm:spPr/>
      <dgm:t>
        <a:bodyPr/>
        <a:lstStyle/>
        <a:p>
          <a:endParaRPr lang="ru-RU" sz="700"/>
        </a:p>
      </dgm:t>
    </dgm:pt>
    <dgm:pt modelId="{6729CE02-19D2-4B8D-9D88-A0E445071936}" type="sibTrans" cxnId="{5A9B07B5-A954-488A-B5C4-83B6DBF8C1B5}">
      <dgm:prSet/>
      <dgm:spPr/>
      <dgm:t>
        <a:bodyPr/>
        <a:lstStyle/>
        <a:p>
          <a:endParaRPr lang="ru-RU" sz="700"/>
        </a:p>
      </dgm:t>
    </dgm:pt>
    <dgm:pt modelId="{19D90435-7F0F-4F98-B864-5184AE7CC67A}">
      <dgm:prSet phldrT="[Текст]" custT="1"/>
      <dgm:spPr/>
      <dgm:t>
        <a:bodyPr/>
        <a:lstStyle/>
        <a:p>
          <a:r>
            <a:rPr lang="ru-RU" sz="1200" dirty="0" smtClean="0"/>
            <a:t>Численность занятого населения составляет 8123 человека на 01.01.2020 года</a:t>
          </a:r>
          <a:endParaRPr lang="ru-RU" sz="1200" dirty="0"/>
        </a:p>
      </dgm:t>
    </dgm:pt>
    <dgm:pt modelId="{272FC021-8445-462B-989D-7056BAE7FA44}" type="parTrans" cxnId="{1A468318-B61A-46A7-8ABB-518BA14E9A62}">
      <dgm:prSet/>
      <dgm:spPr/>
      <dgm:t>
        <a:bodyPr/>
        <a:lstStyle/>
        <a:p>
          <a:endParaRPr lang="ru-RU" sz="700"/>
        </a:p>
      </dgm:t>
    </dgm:pt>
    <dgm:pt modelId="{0A3B6A4F-ED89-4B61-B36D-2E4A52FC7AB0}" type="sibTrans" cxnId="{1A468318-B61A-46A7-8ABB-518BA14E9A62}">
      <dgm:prSet/>
      <dgm:spPr/>
      <dgm:t>
        <a:bodyPr/>
        <a:lstStyle/>
        <a:p>
          <a:endParaRPr lang="ru-RU" sz="700"/>
        </a:p>
      </dgm:t>
    </dgm:pt>
    <dgm:pt modelId="{8D76FB28-7F54-4A3D-A7D3-A4CE07D86434}">
      <dgm:prSet phldrT="[Текст]" custT="1"/>
      <dgm:spPr/>
      <dgm:t>
        <a:bodyPr/>
        <a:lstStyle/>
        <a:p>
          <a:r>
            <a:rPr lang="ru-RU" sz="700" dirty="0" smtClean="0"/>
            <a:t>Среднемесячная </a:t>
          </a:r>
          <a:r>
            <a:rPr lang="ru-RU" sz="700" dirty="0" smtClean="0"/>
            <a:t>номинальная заработная плата работников муниципального образования «Город Адыгейск» составила              в 2019 году:                           крупных и средних предприятий -  25 853,8 рублей;                      педагогических  работников дошкольных образовательных учреждений -  22 188,0 рублей;                      педагогических работников  образовательных учреждений общего образования </a:t>
          </a:r>
          <a:r>
            <a:rPr lang="en-US" sz="700" dirty="0" smtClean="0"/>
            <a:t>–</a:t>
          </a:r>
          <a:r>
            <a:rPr lang="ru-RU" sz="700" dirty="0" smtClean="0"/>
            <a:t> 21 053,0 рублей;                           педагогических работников   учреждений дополнительного образования детей </a:t>
          </a:r>
          <a:r>
            <a:rPr lang="en-US" sz="700" dirty="0" smtClean="0"/>
            <a:t>–</a:t>
          </a:r>
          <a:r>
            <a:rPr lang="ru-RU" sz="700" dirty="0" smtClean="0"/>
            <a:t>               25 939,0 рублей;                           педагогических работников учреждений культуры –                25 774,0 рублей.</a:t>
          </a:r>
          <a:endParaRPr lang="ru-RU" sz="700" dirty="0"/>
        </a:p>
      </dgm:t>
    </dgm:pt>
    <dgm:pt modelId="{250692F5-672C-429B-805D-A074EBBCB970}" type="parTrans" cxnId="{144F21D6-25B9-4289-B64B-DF4B0F1F8462}">
      <dgm:prSet/>
      <dgm:spPr/>
      <dgm:t>
        <a:bodyPr/>
        <a:lstStyle/>
        <a:p>
          <a:endParaRPr lang="ru-RU" sz="700"/>
        </a:p>
      </dgm:t>
    </dgm:pt>
    <dgm:pt modelId="{5D2E8764-6702-4491-8D1B-1979FE78F381}" type="sibTrans" cxnId="{144F21D6-25B9-4289-B64B-DF4B0F1F8462}">
      <dgm:prSet/>
      <dgm:spPr/>
      <dgm:t>
        <a:bodyPr/>
        <a:lstStyle/>
        <a:p>
          <a:endParaRPr lang="ru-RU" sz="700"/>
        </a:p>
      </dgm:t>
    </dgm:pt>
    <dgm:pt modelId="{86641C2A-C028-43E4-AC00-9E9E72BF64AA}" type="pres">
      <dgm:prSet presAssocID="{89AC0EE5-2546-481C-88FD-8C7237A80D2F}" presName="Name0" presStyleCnt="0">
        <dgm:presLayoutVars>
          <dgm:dir/>
          <dgm:resizeHandles val="exact"/>
        </dgm:presLayoutVars>
      </dgm:prSet>
      <dgm:spPr/>
    </dgm:pt>
    <dgm:pt modelId="{BF3A50AE-4584-48D8-B9C0-1530A80B18B8}" type="pres">
      <dgm:prSet presAssocID="{89AC0EE5-2546-481C-88FD-8C7237A80D2F}" presName="bkgdShp" presStyleLbl="alignAccFollowNode1" presStyleIdx="0" presStyleCnt="1"/>
      <dgm:spPr/>
    </dgm:pt>
    <dgm:pt modelId="{CC783AE4-43FC-4FF6-8905-9F2C1A75A55C}" type="pres">
      <dgm:prSet presAssocID="{89AC0EE5-2546-481C-88FD-8C7237A80D2F}" presName="linComp" presStyleCnt="0"/>
      <dgm:spPr/>
    </dgm:pt>
    <dgm:pt modelId="{C127D6ED-5930-4FE5-BC38-817F81CC8F79}" type="pres">
      <dgm:prSet presAssocID="{9F4F1502-04F5-4413-8157-E370BBD492B1}" presName="compNode" presStyleCnt="0"/>
      <dgm:spPr/>
    </dgm:pt>
    <dgm:pt modelId="{87EBF8FD-5A19-4331-9EBB-E5D3829407B6}" type="pres">
      <dgm:prSet presAssocID="{9F4F1502-04F5-4413-8157-E370BBD492B1}" presName="node" presStyleLbl="node1" presStyleIdx="0" presStyleCnt="5" custScaleX="116930" custLinFactNeighborX="-12565" custLinFactNeighborY="-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AD0D4-5E2C-4C2E-8BFB-542B01E95443}" type="pres">
      <dgm:prSet presAssocID="{9F4F1502-04F5-4413-8157-E370BBD492B1}" presName="invisiNode" presStyleLbl="node1" presStyleIdx="0" presStyleCnt="5"/>
      <dgm:spPr/>
    </dgm:pt>
    <dgm:pt modelId="{A1BEE2F6-9C58-4BFC-B6E8-867E03FE8DB9}" type="pres">
      <dgm:prSet presAssocID="{9F4F1502-04F5-4413-8157-E370BBD492B1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F6B1DE4-7FCC-4D5E-B105-E7D3781084F9}" type="pres">
      <dgm:prSet presAssocID="{5EA6E77D-4679-421D-82D9-3564CB5670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9099AA-85EE-43D5-A107-0707E3FEF4F8}" type="pres">
      <dgm:prSet presAssocID="{3BC9E453-FB42-4D73-BA10-4534230F48B8}" presName="compNode" presStyleCnt="0"/>
      <dgm:spPr/>
    </dgm:pt>
    <dgm:pt modelId="{D6472CCB-CBE2-4D11-953F-4A21137C9D58}" type="pres">
      <dgm:prSet presAssocID="{3BC9E453-FB42-4D73-BA10-4534230F48B8}" presName="node" presStyleLbl="node1" presStyleIdx="1" presStyleCnt="5" custScaleX="107842" custLinFactNeighborX="-10652" custLinFactNeighborY="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FF629-7E03-4255-B560-BCB77B22CA68}" type="pres">
      <dgm:prSet presAssocID="{3BC9E453-FB42-4D73-BA10-4534230F48B8}" presName="invisiNode" presStyleLbl="node1" presStyleIdx="1" presStyleCnt="5"/>
      <dgm:spPr/>
    </dgm:pt>
    <dgm:pt modelId="{8EBAE01D-5CD0-4955-BCF3-71C41F05CB85}" type="pres">
      <dgm:prSet presAssocID="{3BC9E453-FB42-4D73-BA10-4534230F48B8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2DCA183-F42F-4DE0-8987-7E13CB55EE13}" type="pres">
      <dgm:prSet presAssocID="{85FF3D2A-A247-4BB9-928D-3C47983BD2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D80613-329A-4D86-91A6-D770A656CDF9}" type="pres">
      <dgm:prSet presAssocID="{41638C7D-B6CA-4F23-90EF-DC9F147BF1F0}" presName="compNode" presStyleCnt="0"/>
      <dgm:spPr/>
    </dgm:pt>
    <dgm:pt modelId="{CFA69D54-EA4C-49DA-9963-93C80C577FB5}" type="pres">
      <dgm:prSet presAssocID="{41638C7D-B6CA-4F23-90EF-DC9F147BF1F0}" presName="node" presStyleLbl="node1" presStyleIdx="2" presStyleCnt="5" custScaleX="139734" custLinFactNeighborX="-10791" custLinFactNeighborY="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0735-B7B0-4789-B06E-C5ABFAFA1466}" type="pres">
      <dgm:prSet presAssocID="{41638C7D-B6CA-4F23-90EF-DC9F147BF1F0}" presName="invisiNode" presStyleLbl="node1" presStyleIdx="2" presStyleCnt="5"/>
      <dgm:spPr/>
    </dgm:pt>
    <dgm:pt modelId="{6C60DC3A-6134-46ED-A899-7AA927972F81}" type="pres">
      <dgm:prSet presAssocID="{41638C7D-B6CA-4F23-90EF-DC9F147BF1F0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929581D-D346-4E76-B911-63070D390E52}" type="pres">
      <dgm:prSet presAssocID="{6729CE02-19D2-4B8D-9D88-A0E44507193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29213E-1579-4BDB-8142-5DE3C251A9DD}" type="pres">
      <dgm:prSet presAssocID="{19D90435-7F0F-4F98-B864-5184AE7CC67A}" presName="compNode" presStyleCnt="0"/>
      <dgm:spPr/>
    </dgm:pt>
    <dgm:pt modelId="{261569F2-0AE8-491D-B76D-C16D08DCE7F5}" type="pres">
      <dgm:prSet presAssocID="{19D90435-7F0F-4F98-B864-5184AE7CC67A}" presName="node" presStyleLbl="node1" presStyleIdx="3" presStyleCnt="5" custScaleX="157507" custScaleY="9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26680-0C71-4099-87F6-7C89B88B4459}" type="pres">
      <dgm:prSet presAssocID="{19D90435-7F0F-4F98-B864-5184AE7CC67A}" presName="invisiNode" presStyleLbl="node1" presStyleIdx="3" presStyleCnt="5"/>
      <dgm:spPr/>
    </dgm:pt>
    <dgm:pt modelId="{0CFB86F4-D596-4DCA-9D10-7D34E02317DA}" type="pres">
      <dgm:prSet presAssocID="{19D90435-7F0F-4F98-B864-5184AE7CC67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51A9E35-282F-45FE-881D-8D9795892D56}" type="pres">
      <dgm:prSet presAssocID="{0A3B6A4F-ED89-4B61-B36D-2E4A52FC7A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1A481C-25C0-473F-8BB1-055489F3DF03}" type="pres">
      <dgm:prSet presAssocID="{8D76FB28-7F54-4A3D-A7D3-A4CE07D86434}" presName="compNode" presStyleCnt="0"/>
      <dgm:spPr/>
    </dgm:pt>
    <dgm:pt modelId="{500A7D73-D70F-4EA5-B58F-EC968A72718F}" type="pres">
      <dgm:prSet presAssocID="{8D76FB28-7F54-4A3D-A7D3-A4CE07D86434}" presName="node" presStyleLbl="node1" presStyleIdx="4" presStyleCnt="5" custScaleX="157068" custScaleY="99292" custLinFactNeighborX="-1800" custLinFactNeighborY="3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01EC2-F8EE-4A7B-8BA7-DF194B693E0B}" type="pres">
      <dgm:prSet presAssocID="{8D76FB28-7F54-4A3D-A7D3-A4CE07D86434}" presName="invisiNode" presStyleLbl="node1" presStyleIdx="4" presStyleCnt="5"/>
      <dgm:spPr/>
    </dgm:pt>
    <dgm:pt modelId="{4484EEA3-625B-4E2A-8EC9-F9CE08A6EB48}" type="pres">
      <dgm:prSet presAssocID="{8D76FB28-7F54-4A3D-A7D3-A4CE07D86434}" presName="imagNode" presStyleLbl="fgImgPlace1" presStyleIdx="4" presStyleCnt="5" custLinFactNeighborX="4504" custLinFactNeighborY="-74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BCE0B110-6325-403E-9D71-74D58ABACF7C}" type="presOf" srcId="{6729CE02-19D2-4B8D-9D88-A0E445071936}" destId="{B929581D-D346-4E76-B911-63070D390E52}" srcOrd="0" destOrd="0" presId="urn:microsoft.com/office/officeart/2005/8/layout/pList2#1"/>
    <dgm:cxn modelId="{10A2F768-5E6F-46BB-91C2-1E8E18D002AF}" type="presOf" srcId="{9F4F1502-04F5-4413-8157-E370BBD492B1}" destId="{87EBF8FD-5A19-4331-9EBB-E5D3829407B6}" srcOrd="0" destOrd="0" presId="urn:microsoft.com/office/officeart/2005/8/layout/pList2#1"/>
    <dgm:cxn modelId="{144F21D6-25B9-4289-B64B-DF4B0F1F8462}" srcId="{89AC0EE5-2546-481C-88FD-8C7237A80D2F}" destId="{8D76FB28-7F54-4A3D-A7D3-A4CE07D86434}" srcOrd="4" destOrd="0" parTransId="{250692F5-672C-429B-805D-A074EBBCB970}" sibTransId="{5D2E8764-6702-4491-8D1B-1979FE78F381}"/>
    <dgm:cxn modelId="{B90DD891-B87D-405E-A151-397276A4C0BD}" srcId="{89AC0EE5-2546-481C-88FD-8C7237A80D2F}" destId="{9F4F1502-04F5-4413-8157-E370BBD492B1}" srcOrd="0" destOrd="0" parTransId="{8900D5F0-B9C4-4BFF-A031-B34476720344}" sibTransId="{5EA6E77D-4679-421D-82D9-3564CB5670EA}"/>
    <dgm:cxn modelId="{1A468318-B61A-46A7-8ABB-518BA14E9A62}" srcId="{89AC0EE5-2546-481C-88FD-8C7237A80D2F}" destId="{19D90435-7F0F-4F98-B864-5184AE7CC67A}" srcOrd="3" destOrd="0" parTransId="{272FC021-8445-462B-989D-7056BAE7FA44}" sibTransId="{0A3B6A4F-ED89-4B61-B36D-2E4A52FC7AB0}"/>
    <dgm:cxn modelId="{C5467A57-1C92-45D9-B640-73455CB3C68C}" type="presOf" srcId="{19D90435-7F0F-4F98-B864-5184AE7CC67A}" destId="{261569F2-0AE8-491D-B76D-C16D08DCE7F5}" srcOrd="0" destOrd="0" presId="urn:microsoft.com/office/officeart/2005/8/layout/pList2#1"/>
    <dgm:cxn modelId="{0D8CEE9F-204C-4296-ABFF-44715B2B76FC}" type="presOf" srcId="{3BC9E453-FB42-4D73-BA10-4534230F48B8}" destId="{D6472CCB-CBE2-4D11-953F-4A21137C9D58}" srcOrd="0" destOrd="0" presId="urn:microsoft.com/office/officeart/2005/8/layout/pList2#1"/>
    <dgm:cxn modelId="{30EE8996-327D-4C5D-B151-F0C9703445DF}" type="presOf" srcId="{85FF3D2A-A247-4BB9-928D-3C47983BD24C}" destId="{72DCA183-F42F-4DE0-8987-7E13CB55EE13}" srcOrd="0" destOrd="0" presId="urn:microsoft.com/office/officeart/2005/8/layout/pList2#1"/>
    <dgm:cxn modelId="{5F62B7BD-D5C4-4A2B-A2EF-87B84A3017CB}" srcId="{89AC0EE5-2546-481C-88FD-8C7237A80D2F}" destId="{3BC9E453-FB42-4D73-BA10-4534230F48B8}" srcOrd="1" destOrd="0" parTransId="{8B21D418-4DF4-4C8E-959D-586EDACDCF1B}" sibTransId="{85FF3D2A-A247-4BB9-928D-3C47983BD24C}"/>
    <dgm:cxn modelId="{4C90BF83-27BB-48B0-849E-276EC22D96E3}" type="presOf" srcId="{5EA6E77D-4679-421D-82D9-3564CB5670EA}" destId="{1F6B1DE4-7FCC-4D5E-B105-E7D3781084F9}" srcOrd="0" destOrd="0" presId="urn:microsoft.com/office/officeart/2005/8/layout/pList2#1"/>
    <dgm:cxn modelId="{381BA500-FB84-42B0-86DC-50866E3654EE}" type="presOf" srcId="{41638C7D-B6CA-4F23-90EF-DC9F147BF1F0}" destId="{CFA69D54-EA4C-49DA-9963-93C80C577FB5}" srcOrd="0" destOrd="0" presId="urn:microsoft.com/office/officeart/2005/8/layout/pList2#1"/>
    <dgm:cxn modelId="{FE157029-3314-4AC6-90D6-45A4AE7E3B13}" type="presOf" srcId="{89AC0EE5-2546-481C-88FD-8C7237A80D2F}" destId="{86641C2A-C028-43E4-AC00-9E9E72BF64AA}" srcOrd="0" destOrd="0" presId="urn:microsoft.com/office/officeart/2005/8/layout/pList2#1"/>
    <dgm:cxn modelId="{CE67361E-6033-4FEA-8343-5B5DE50018B0}" type="presOf" srcId="{0A3B6A4F-ED89-4B61-B36D-2E4A52FC7AB0}" destId="{951A9E35-282F-45FE-881D-8D9795892D56}" srcOrd="0" destOrd="0" presId="urn:microsoft.com/office/officeart/2005/8/layout/pList2#1"/>
    <dgm:cxn modelId="{5A9B07B5-A954-488A-B5C4-83B6DBF8C1B5}" srcId="{89AC0EE5-2546-481C-88FD-8C7237A80D2F}" destId="{41638C7D-B6CA-4F23-90EF-DC9F147BF1F0}" srcOrd="2" destOrd="0" parTransId="{6F0F63EC-A2BD-4B12-BF6F-4984BA9AE3AC}" sibTransId="{6729CE02-19D2-4B8D-9D88-A0E445071936}"/>
    <dgm:cxn modelId="{A095DD20-0A33-45EE-A570-E0E76E4BF261}" type="presOf" srcId="{8D76FB28-7F54-4A3D-A7D3-A4CE07D86434}" destId="{500A7D73-D70F-4EA5-B58F-EC968A72718F}" srcOrd="0" destOrd="0" presId="urn:microsoft.com/office/officeart/2005/8/layout/pList2#1"/>
    <dgm:cxn modelId="{173BED43-7B6F-43E3-BFD5-E93479DCB80D}" type="presParOf" srcId="{86641C2A-C028-43E4-AC00-9E9E72BF64AA}" destId="{BF3A50AE-4584-48D8-B9C0-1530A80B18B8}" srcOrd="0" destOrd="0" presId="urn:microsoft.com/office/officeart/2005/8/layout/pList2#1"/>
    <dgm:cxn modelId="{4079CCC0-14B7-4CF9-BE2C-C4B7D0D40816}" type="presParOf" srcId="{86641C2A-C028-43E4-AC00-9E9E72BF64AA}" destId="{CC783AE4-43FC-4FF6-8905-9F2C1A75A55C}" srcOrd="1" destOrd="0" presId="urn:microsoft.com/office/officeart/2005/8/layout/pList2#1"/>
    <dgm:cxn modelId="{52B8D8F9-CEC4-4536-A75D-ECB9BF4C0E91}" type="presParOf" srcId="{CC783AE4-43FC-4FF6-8905-9F2C1A75A55C}" destId="{C127D6ED-5930-4FE5-BC38-817F81CC8F79}" srcOrd="0" destOrd="0" presId="urn:microsoft.com/office/officeart/2005/8/layout/pList2#1"/>
    <dgm:cxn modelId="{8CDD8EF6-DA96-4DA0-8881-A810D6DD6119}" type="presParOf" srcId="{C127D6ED-5930-4FE5-BC38-817F81CC8F79}" destId="{87EBF8FD-5A19-4331-9EBB-E5D3829407B6}" srcOrd="0" destOrd="0" presId="urn:microsoft.com/office/officeart/2005/8/layout/pList2#1"/>
    <dgm:cxn modelId="{9D384692-EBE1-4AB8-8A01-1D2190700399}" type="presParOf" srcId="{C127D6ED-5930-4FE5-BC38-817F81CC8F79}" destId="{41BAD0D4-5E2C-4C2E-8BFB-542B01E95443}" srcOrd="1" destOrd="0" presId="urn:microsoft.com/office/officeart/2005/8/layout/pList2#1"/>
    <dgm:cxn modelId="{025A76C8-46CC-42C5-A241-5ED61F245168}" type="presParOf" srcId="{C127D6ED-5930-4FE5-BC38-817F81CC8F79}" destId="{A1BEE2F6-9C58-4BFC-B6E8-867E03FE8DB9}" srcOrd="2" destOrd="0" presId="urn:microsoft.com/office/officeart/2005/8/layout/pList2#1"/>
    <dgm:cxn modelId="{F25F4930-8191-42BE-AAEB-AFA2E2C4EBB5}" type="presParOf" srcId="{CC783AE4-43FC-4FF6-8905-9F2C1A75A55C}" destId="{1F6B1DE4-7FCC-4D5E-B105-E7D3781084F9}" srcOrd="1" destOrd="0" presId="urn:microsoft.com/office/officeart/2005/8/layout/pList2#1"/>
    <dgm:cxn modelId="{F04C5693-2216-4BE3-83EE-CB78DC678E3E}" type="presParOf" srcId="{CC783AE4-43FC-4FF6-8905-9F2C1A75A55C}" destId="{CF9099AA-85EE-43D5-A107-0707E3FEF4F8}" srcOrd="2" destOrd="0" presId="urn:microsoft.com/office/officeart/2005/8/layout/pList2#1"/>
    <dgm:cxn modelId="{A43F8D1D-1BD7-421A-8F3F-90A37145DCA1}" type="presParOf" srcId="{CF9099AA-85EE-43D5-A107-0707E3FEF4F8}" destId="{D6472CCB-CBE2-4D11-953F-4A21137C9D58}" srcOrd="0" destOrd="0" presId="urn:microsoft.com/office/officeart/2005/8/layout/pList2#1"/>
    <dgm:cxn modelId="{A9F5C878-0FC1-45EF-A0D3-17CC2D819BEC}" type="presParOf" srcId="{CF9099AA-85EE-43D5-A107-0707E3FEF4F8}" destId="{30FFF629-7E03-4255-B560-BCB77B22CA68}" srcOrd="1" destOrd="0" presId="urn:microsoft.com/office/officeart/2005/8/layout/pList2#1"/>
    <dgm:cxn modelId="{50C12DAE-2D33-4477-BE4F-1840DA1C78BE}" type="presParOf" srcId="{CF9099AA-85EE-43D5-A107-0707E3FEF4F8}" destId="{8EBAE01D-5CD0-4955-BCF3-71C41F05CB85}" srcOrd="2" destOrd="0" presId="urn:microsoft.com/office/officeart/2005/8/layout/pList2#1"/>
    <dgm:cxn modelId="{A433980D-BC05-400E-B62D-4A5EC656AD4D}" type="presParOf" srcId="{CC783AE4-43FC-4FF6-8905-9F2C1A75A55C}" destId="{72DCA183-F42F-4DE0-8987-7E13CB55EE13}" srcOrd="3" destOrd="0" presId="urn:microsoft.com/office/officeart/2005/8/layout/pList2#1"/>
    <dgm:cxn modelId="{FB4BB695-6F72-4FDA-9EF2-08885B1ADA94}" type="presParOf" srcId="{CC783AE4-43FC-4FF6-8905-9F2C1A75A55C}" destId="{6DD80613-329A-4D86-91A6-D770A656CDF9}" srcOrd="4" destOrd="0" presId="urn:microsoft.com/office/officeart/2005/8/layout/pList2#1"/>
    <dgm:cxn modelId="{F03521A9-235F-4E66-83B4-0EEB6BAE8124}" type="presParOf" srcId="{6DD80613-329A-4D86-91A6-D770A656CDF9}" destId="{CFA69D54-EA4C-49DA-9963-93C80C577FB5}" srcOrd="0" destOrd="0" presId="urn:microsoft.com/office/officeart/2005/8/layout/pList2#1"/>
    <dgm:cxn modelId="{1074D4C8-F6CB-47FE-ACA2-CC84441B99D9}" type="presParOf" srcId="{6DD80613-329A-4D86-91A6-D770A656CDF9}" destId="{B7B90735-B7B0-4789-B06E-C5ABFAFA1466}" srcOrd="1" destOrd="0" presId="urn:microsoft.com/office/officeart/2005/8/layout/pList2#1"/>
    <dgm:cxn modelId="{6C85B4A5-A049-4BB3-A462-EF3F8FDC1B8A}" type="presParOf" srcId="{6DD80613-329A-4D86-91A6-D770A656CDF9}" destId="{6C60DC3A-6134-46ED-A899-7AA927972F81}" srcOrd="2" destOrd="0" presId="urn:microsoft.com/office/officeart/2005/8/layout/pList2#1"/>
    <dgm:cxn modelId="{0979A446-4A38-403F-9D01-A91DC7E39769}" type="presParOf" srcId="{CC783AE4-43FC-4FF6-8905-9F2C1A75A55C}" destId="{B929581D-D346-4E76-B911-63070D390E52}" srcOrd="5" destOrd="0" presId="urn:microsoft.com/office/officeart/2005/8/layout/pList2#1"/>
    <dgm:cxn modelId="{7BAFC84A-B2F8-4CEB-83D3-D0AFD6123A32}" type="presParOf" srcId="{CC783AE4-43FC-4FF6-8905-9F2C1A75A55C}" destId="{B129213E-1579-4BDB-8142-5DE3C251A9DD}" srcOrd="6" destOrd="0" presId="urn:microsoft.com/office/officeart/2005/8/layout/pList2#1"/>
    <dgm:cxn modelId="{71D017FB-A6C1-42B8-BEE2-BBFB84631FE9}" type="presParOf" srcId="{B129213E-1579-4BDB-8142-5DE3C251A9DD}" destId="{261569F2-0AE8-491D-B76D-C16D08DCE7F5}" srcOrd="0" destOrd="0" presId="urn:microsoft.com/office/officeart/2005/8/layout/pList2#1"/>
    <dgm:cxn modelId="{1A8D9334-79EB-419C-ADC1-090BF26A94FA}" type="presParOf" srcId="{B129213E-1579-4BDB-8142-5DE3C251A9DD}" destId="{29C26680-0C71-4099-87F6-7C89B88B4459}" srcOrd="1" destOrd="0" presId="urn:microsoft.com/office/officeart/2005/8/layout/pList2#1"/>
    <dgm:cxn modelId="{98365F26-4F1C-4C27-9811-659D1FCBF9F4}" type="presParOf" srcId="{B129213E-1579-4BDB-8142-5DE3C251A9DD}" destId="{0CFB86F4-D596-4DCA-9D10-7D34E02317DA}" srcOrd="2" destOrd="0" presId="urn:microsoft.com/office/officeart/2005/8/layout/pList2#1"/>
    <dgm:cxn modelId="{0F1C23F2-6824-4B4F-84A9-0C3CBA080D29}" type="presParOf" srcId="{CC783AE4-43FC-4FF6-8905-9F2C1A75A55C}" destId="{951A9E35-282F-45FE-881D-8D9795892D56}" srcOrd="7" destOrd="0" presId="urn:microsoft.com/office/officeart/2005/8/layout/pList2#1"/>
    <dgm:cxn modelId="{DA24CD23-0B1D-41C6-A4BD-04A17587C1DC}" type="presParOf" srcId="{CC783AE4-43FC-4FF6-8905-9F2C1A75A55C}" destId="{F91A481C-25C0-473F-8BB1-055489F3DF03}" srcOrd="8" destOrd="0" presId="urn:microsoft.com/office/officeart/2005/8/layout/pList2#1"/>
    <dgm:cxn modelId="{05F280A7-1BEF-4380-A76E-D6954F33FD75}" type="presParOf" srcId="{F91A481C-25C0-473F-8BB1-055489F3DF03}" destId="{500A7D73-D70F-4EA5-B58F-EC968A72718F}" srcOrd="0" destOrd="0" presId="urn:microsoft.com/office/officeart/2005/8/layout/pList2#1"/>
    <dgm:cxn modelId="{5E6856F4-D917-4F04-AB98-3E2833CC0C22}" type="presParOf" srcId="{F91A481C-25C0-473F-8BB1-055489F3DF03}" destId="{66F01EC2-F8EE-4A7B-8BA7-DF194B693E0B}" srcOrd="1" destOrd="0" presId="urn:microsoft.com/office/officeart/2005/8/layout/pList2#1"/>
    <dgm:cxn modelId="{2F66A1C9-714F-42D3-911A-D53D6CFC77F5}" type="presParOf" srcId="{F91A481C-25C0-473F-8BB1-055489F3DF03}" destId="{4484EEA3-625B-4E2A-8EC9-F9CE08A6EB4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50AE-4584-48D8-B9C0-1530A80B18B8}">
      <dsp:nvSpPr>
        <dsp:cNvPr id="0" name=""/>
        <dsp:cNvSpPr/>
      </dsp:nvSpPr>
      <dsp:spPr>
        <a:xfrm>
          <a:off x="0" y="0"/>
          <a:ext cx="8507288" cy="24047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EE2F6-9C58-4BFC-B6E8-867E03FE8DB9}">
      <dsp:nvSpPr>
        <dsp:cNvPr id="0" name=""/>
        <dsp:cNvSpPr/>
      </dsp:nvSpPr>
      <dsp:spPr>
        <a:xfrm>
          <a:off x="353579" y="320632"/>
          <a:ext cx="1110890" cy="17634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EBF8FD-5A19-4331-9EBB-E5D3829407B6}">
      <dsp:nvSpPr>
        <dsp:cNvPr id="0" name=""/>
        <dsp:cNvSpPr/>
      </dsp:nvSpPr>
      <dsp:spPr>
        <a:xfrm rot="10800000">
          <a:off x="119958" y="2376262"/>
          <a:ext cx="1298964" cy="29391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Численность населения </a:t>
          </a:r>
          <a:r>
            <a:rPr lang="ru-RU" sz="1000" kern="1200" dirty="0" smtClean="0"/>
            <a:t>муниципального </a:t>
          </a:r>
          <a:r>
            <a:rPr lang="ru-RU" sz="1000" kern="1200" dirty="0" smtClean="0"/>
            <a:t>образования «Город Адыгейск» по состоянию на 01.01.2020г. составила      15 133 человек</a:t>
          </a:r>
          <a:endParaRPr lang="ru-RU" sz="1000" kern="1200" dirty="0"/>
        </a:p>
      </dsp:txBody>
      <dsp:txXfrm rot="10800000">
        <a:off x="159906" y="2376262"/>
        <a:ext cx="1219068" cy="2899181"/>
      </dsp:txXfrm>
    </dsp:sp>
    <dsp:sp modelId="{8EBAE01D-5CD0-4955-BCF3-71C41F05CB85}">
      <dsp:nvSpPr>
        <dsp:cNvPr id="0" name=""/>
        <dsp:cNvSpPr/>
      </dsp:nvSpPr>
      <dsp:spPr>
        <a:xfrm>
          <a:off x="1713153" y="320632"/>
          <a:ext cx="1110890" cy="17634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472CCB-CBE2-4D11-953F-4A21137C9D58}">
      <dsp:nvSpPr>
        <dsp:cNvPr id="0" name=""/>
        <dsp:cNvSpPr/>
      </dsp:nvSpPr>
      <dsp:spPr>
        <a:xfrm rot="10800000">
          <a:off x="1551263" y="2404742"/>
          <a:ext cx="1198006" cy="29391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2807140"/>
                <a:satOff val="-18919"/>
                <a:lumOff val="14118"/>
                <a:alphaOff val="0"/>
                <a:tint val="50000"/>
                <a:satMod val="300000"/>
              </a:schemeClr>
            </a:gs>
            <a:gs pos="35000">
              <a:schemeClr val="accent2">
                <a:hueOff val="-2807140"/>
                <a:satOff val="-18919"/>
                <a:lumOff val="14118"/>
                <a:alphaOff val="0"/>
                <a:tint val="37000"/>
                <a:satMod val="300000"/>
              </a:schemeClr>
            </a:gs>
            <a:gs pos="100000">
              <a:schemeClr val="accent2">
                <a:hueOff val="-2807140"/>
                <a:satOff val="-18919"/>
                <a:lumOff val="1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Трудоспособное население </a:t>
          </a:r>
          <a:r>
            <a:rPr lang="ru-RU" sz="1100" kern="1200" dirty="0" smtClean="0"/>
            <a:t>муниципального </a:t>
          </a:r>
          <a:r>
            <a:rPr lang="ru-RU" sz="1100" kern="1200" dirty="0" smtClean="0"/>
            <a:t>образования составляет 8213 человек или                54,3 % от общего количества населения</a:t>
          </a:r>
          <a:endParaRPr lang="ru-RU" sz="1100" kern="1200" dirty="0"/>
        </a:p>
      </dsp:txBody>
      <dsp:txXfrm rot="10800000">
        <a:off x="1588106" y="2404742"/>
        <a:ext cx="1124320" cy="2902286"/>
      </dsp:txXfrm>
    </dsp:sp>
    <dsp:sp modelId="{6C60DC3A-6134-46ED-A899-7AA927972F81}">
      <dsp:nvSpPr>
        <dsp:cNvPr id="0" name=""/>
        <dsp:cNvSpPr/>
      </dsp:nvSpPr>
      <dsp:spPr>
        <a:xfrm>
          <a:off x="3199392" y="320632"/>
          <a:ext cx="1110890" cy="17634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A69D54-EA4C-49DA-9963-93C80C577FB5}">
      <dsp:nvSpPr>
        <dsp:cNvPr id="0" name=""/>
        <dsp:cNvSpPr/>
      </dsp:nvSpPr>
      <dsp:spPr>
        <a:xfrm rot="10800000">
          <a:off x="2858815" y="2404742"/>
          <a:ext cx="1552291" cy="29391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5614280"/>
                <a:satOff val="-37838"/>
                <a:lumOff val="28236"/>
                <a:alphaOff val="0"/>
                <a:tint val="50000"/>
                <a:satMod val="300000"/>
              </a:schemeClr>
            </a:gs>
            <a:gs pos="35000">
              <a:schemeClr val="accent2">
                <a:hueOff val="-5614280"/>
                <a:satOff val="-37838"/>
                <a:lumOff val="28236"/>
                <a:alphaOff val="0"/>
                <a:tint val="37000"/>
                <a:satMod val="300000"/>
              </a:schemeClr>
            </a:gs>
            <a:gs pos="100000">
              <a:schemeClr val="accent2">
                <a:hueOff val="-5614280"/>
                <a:satOff val="-37838"/>
                <a:lumOff val="282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Численность официально </a:t>
          </a:r>
          <a:r>
            <a:rPr lang="ru-RU" sz="1200" kern="1200" dirty="0" err="1" smtClean="0"/>
            <a:t>зарегистриро</a:t>
          </a:r>
          <a:r>
            <a:rPr lang="ru-RU" sz="1200" kern="1200" dirty="0" smtClean="0"/>
            <a:t>-ванных безработных на 01.01.2020 года - 90 человек. Уровень зарегистрированной безработицы  составил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1,2%</a:t>
          </a:r>
          <a:endParaRPr lang="ru-RU" sz="1200" kern="1200" dirty="0"/>
        </a:p>
      </dsp:txBody>
      <dsp:txXfrm rot="10800000">
        <a:off x="2906553" y="2404742"/>
        <a:ext cx="1456815" cy="2891391"/>
      </dsp:txXfrm>
    </dsp:sp>
    <dsp:sp modelId="{0CFB86F4-D596-4DCA-9D10-7D34E02317DA}">
      <dsp:nvSpPr>
        <dsp:cNvPr id="0" name=""/>
        <dsp:cNvSpPr/>
      </dsp:nvSpPr>
      <dsp:spPr>
        <a:xfrm>
          <a:off x="4961492" y="340662"/>
          <a:ext cx="1110890" cy="17634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1569F2-0AE8-491D-B76D-C16D08DCE7F5}">
      <dsp:nvSpPr>
        <dsp:cNvPr id="0" name=""/>
        <dsp:cNvSpPr/>
      </dsp:nvSpPr>
      <dsp:spPr>
        <a:xfrm rot="10800000">
          <a:off x="4642072" y="2464832"/>
          <a:ext cx="1749730" cy="28590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8421420"/>
                <a:satOff val="-56757"/>
                <a:lumOff val="42353"/>
                <a:alphaOff val="0"/>
                <a:tint val="50000"/>
                <a:satMod val="300000"/>
              </a:schemeClr>
            </a:gs>
            <a:gs pos="35000">
              <a:schemeClr val="accent2">
                <a:hueOff val="-8421420"/>
                <a:satOff val="-56757"/>
                <a:lumOff val="42353"/>
                <a:alphaOff val="0"/>
                <a:tint val="37000"/>
                <a:satMod val="300000"/>
              </a:schemeClr>
            </a:gs>
            <a:gs pos="100000">
              <a:schemeClr val="accent2">
                <a:hueOff val="-8421420"/>
                <a:satOff val="-56757"/>
                <a:lumOff val="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Численность занятого населения составляет 8123 человека на 01.01.2020 года</a:t>
          </a:r>
          <a:endParaRPr lang="ru-RU" sz="1200" kern="1200" dirty="0"/>
        </a:p>
      </dsp:txBody>
      <dsp:txXfrm rot="10800000">
        <a:off x="4695882" y="2464832"/>
        <a:ext cx="1642110" cy="2805198"/>
      </dsp:txXfrm>
    </dsp:sp>
    <dsp:sp modelId="{4484EEA3-625B-4E2A-8EC9-F9CE08A6EB48}">
      <dsp:nvSpPr>
        <dsp:cNvPr id="0" name=""/>
        <dsp:cNvSpPr/>
      </dsp:nvSpPr>
      <dsp:spPr>
        <a:xfrm>
          <a:off x="6869908" y="194349"/>
          <a:ext cx="1110890" cy="17634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0A7D73-D70F-4EA5-B58F-EC968A72718F}">
      <dsp:nvSpPr>
        <dsp:cNvPr id="0" name=""/>
        <dsp:cNvSpPr/>
      </dsp:nvSpPr>
      <dsp:spPr>
        <a:xfrm rot="10800000">
          <a:off x="6482896" y="2425551"/>
          <a:ext cx="1744853" cy="29183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1228559"/>
                <a:satOff val="-75676"/>
                <a:lumOff val="56471"/>
                <a:alphaOff val="0"/>
                <a:tint val="50000"/>
                <a:satMod val="300000"/>
              </a:schemeClr>
            </a:gs>
            <a:gs pos="35000">
              <a:schemeClr val="accent2">
                <a:hueOff val="-11228559"/>
                <a:satOff val="-75676"/>
                <a:lumOff val="56471"/>
                <a:alphaOff val="0"/>
                <a:tint val="37000"/>
                <a:satMod val="300000"/>
              </a:schemeClr>
            </a:gs>
            <a:gs pos="100000">
              <a:schemeClr val="accent2">
                <a:hueOff val="-11228559"/>
                <a:satOff val="-75676"/>
                <a:lumOff val="5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Среднемесячная </a:t>
          </a:r>
          <a:r>
            <a:rPr lang="ru-RU" sz="700" kern="1200" dirty="0" smtClean="0"/>
            <a:t>номинальная заработная плата работников муниципального образования «Город Адыгейск» составила              в 2019 году:                           крупных и средних предприятий -  25 853,8 рублей;                      педагогических  работников дошкольных образовательных учреждений -  22 188,0 рублей;                      педагогических работников  образовательных учреждений общего образования </a:t>
          </a:r>
          <a:r>
            <a:rPr lang="en-US" sz="700" kern="1200" dirty="0" smtClean="0"/>
            <a:t>–</a:t>
          </a:r>
          <a:r>
            <a:rPr lang="ru-RU" sz="700" kern="1200" dirty="0" smtClean="0"/>
            <a:t> 21 053,0 рублей;                           педагогических работников   учреждений дополнительного образования детей </a:t>
          </a:r>
          <a:r>
            <a:rPr lang="en-US" sz="700" kern="1200" dirty="0" smtClean="0"/>
            <a:t>–</a:t>
          </a:r>
          <a:r>
            <a:rPr lang="ru-RU" sz="700" kern="1200" dirty="0" smtClean="0"/>
            <a:t>               25 939,0 рублей;                           педагогических работников учреждений культуры –                25 774,0 рублей.</a:t>
          </a:r>
          <a:endParaRPr lang="ru-RU" sz="700" kern="1200" dirty="0"/>
        </a:p>
      </dsp:txBody>
      <dsp:txXfrm rot="10800000">
        <a:off x="6536556" y="2425551"/>
        <a:ext cx="1637533" cy="286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85A593C5-EB50-46C5-B0F1-9AF7EAF1E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9FF77301-AD17-421C-B1AD-DCBBCCF61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2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77301-AD17-421C-B1AD-DCBBCCF61F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61" descr="artplus_nature_naturalcity38_g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0" descr="artplus_nature_naturalcity38_g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9" descr="artplus_nature_naturalcity38_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62"/>
            <p:cNvGrpSpPr>
              <a:grpSpLocks/>
            </p:cNvGrpSpPr>
            <p:nvPr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53" descr="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0" descr="0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63" descr="water_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CA2C6F-86D3-4E88-9CD3-C62ADEF5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8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0207-FE0B-4A50-8BC3-C203EE364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11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EA57-FA10-4609-89CC-1DA0A8346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97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EFB6-50EA-40F2-8BB8-8A1E55D1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96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A4651-9B93-4828-AACF-D875A6E04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15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022B-BD53-4965-BD79-98C0F7C28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67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F5DD-96ED-4502-85EC-17882875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4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E696E-48A2-4D7C-93B9-BE197ADB6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51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C047-EBBB-4AE5-B8F9-0A382B40E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532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155A-96FB-4AF1-A556-1A9A58802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0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ED6E-9B70-41E7-A08D-1BD680027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81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88A9-630A-466A-B26E-DF96E58AE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907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870C-D6FE-41CF-BDF7-60A489FD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E8ADB06-28AC-4DE2-BEE0-41B96E5BB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63216" y="2276872"/>
            <a:ext cx="6705600" cy="1278632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  <a:cs typeface="Estrangelo Edessa" pitchFamily="66" charset="0"/>
              </a:rPr>
              <a:t>Муниципальное образование </a:t>
            </a:r>
            <a:br>
              <a:rPr lang="ru-RU" sz="4400" dirty="0" smtClean="0">
                <a:solidFill>
                  <a:schemeClr val="tx2"/>
                </a:solidFill>
                <a:latin typeface="Monotype Corsiva" pitchFamily="66" charset="0"/>
                <a:cs typeface="Estrangelo Edessa" pitchFamily="66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  <a:cs typeface="Estrangelo Edessa" pitchFamily="66" charset="0"/>
              </a:rPr>
              <a:t>«Город Адыгейск»</a:t>
            </a:r>
            <a:endParaRPr lang="en-US" sz="4400" dirty="0" smtClean="0">
              <a:latin typeface="Monotype Corsiva" pitchFamily="66" charset="0"/>
              <a:cs typeface="Estrangelo Edess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517232"/>
            <a:ext cx="1728192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50224" cy="1080120"/>
          </a:xfrm>
        </p:spPr>
        <p:txBody>
          <a:bodyPr/>
          <a:lstStyle/>
          <a:p>
            <a:r>
              <a:rPr lang="ru-RU" sz="2400" dirty="0" smtClean="0"/>
              <a:t>Основные показатели социально-экономического развития в </a:t>
            </a:r>
            <a:r>
              <a:rPr lang="ru-RU" sz="2400" dirty="0" smtClean="0"/>
              <a:t>2017-2019гг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55671"/>
              </p:ext>
            </p:extLst>
          </p:nvPr>
        </p:nvGraphicFramePr>
        <p:xfrm>
          <a:off x="304800" y="1219200"/>
          <a:ext cx="8382000" cy="511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84"/>
                <a:gridCol w="5112568"/>
                <a:gridCol w="936104"/>
                <a:gridCol w="936104"/>
                <a:gridCol w="8744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2018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Промышленная деятельность (объем отгруженных товаров собственного производства, выполненных работ и услуг собственными силами) по полному кругу предприятий, млн.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рублей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1211,2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821,4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платных услуг населению по полному кругу организаций,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 рублей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142,4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172,1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Инвестиции в основной капитал, млн.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рублей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56,9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105,4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населения на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конец года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15 166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15 153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15 133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официально зарегистрированных безработных, человек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179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278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субъектов малого и среднего предпринимательства, нам 10 тыс. населения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443,24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443,24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443,24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номинальная начисленная заработная плата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работников крупных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средних предприятий и некоммерческих организаций,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22 052,0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23 650,8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25 853,8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малых предприятий, включая </a:t>
                      </a:r>
                      <a:r>
                        <a:rPr lang="ru-RU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микропредприятия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ед.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233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125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зарегистрированных  ИП, ед.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530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349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358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объектов торговли и общественного питания, ед.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191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184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Налоговые и неналоговые  доходы в местный бюджет, тыс. рублей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76 305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86 670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93 772,8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 предприятия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382000" cy="5271864"/>
          </a:xfrm>
        </p:spPr>
        <p:txBody>
          <a:bodyPr/>
          <a:lstStyle/>
          <a:p>
            <a:pPr algn="just"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Доминирующее положение в экономике города занимает обрабатывающая промышленность.</a:t>
            </a:r>
            <a:r>
              <a:rPr lang="x-none" sz="1400" b="0" smtClean="0">
                <a:latin typeface="Arial" pitchFamily="34" charset="0"/>
                <a:cs typeface="Arial" pitchFamily="34" charset="0"/>
              </a:rPr>
              <a:t>Наибольший вклад в объем промышленного производства города вносят пищевая промышленность (включая  производство  напитков) – 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55,1</a:t>
            </a:r>
            <a:r>
              <a:rPr lang="x-none" sz="1400" b="0" smtClean="0">
                <a:latin typeface="Arial" pitchFamily="34" charset="0"/>
                <a:cs typeface="Arial" pitchFamily="34" charset="0"/>
              </a:rPr>
              <a:t> процентов, химическое производство – 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x-none" sz="1400" b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z="1400" b="0" smtClean="0">
                <a:latin typeface="Arial" pitchFamily="34" charset="0"/>
                <a:cs typeface="Arial" pitchFamily="34" charset="0"/>
              </a:rPr>
              <a:t> процентов.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«Ресурс» - самое крупное промышленное предприятие города, перерабатывает зерновые, масличные и бобовые культуры, осуществляет их хранение, переработку, торговые операции. Благодаря уникальности оборудования предприятия и выполнению всех условий подготовки и переработки риса вырабатывается качественный рис, который хорошо себя зарекомендовал на российском рынке. Кроме того на предприятии производится экспортный сорт риса.</a:t>
            </a:r>
          </a:p>
          <a:p>
            <a:pPr algn="just"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</a:t>
            </a:r>
            <a:r>
              <a:rPr lang="ru-RU" sz="1400" b="0" dirty="0" err="1" smtClean="0">
                <a:latin typeface="Arial" pitchFamily="34" charset="0"/>
                <a:cs typeface="Arial" pitchFamily="34" charset="0"/>
              </a:rPr>
              <a:t>Дэрмэн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» специализируется на выпуске хлеба и хлебобулочных изделий, а также кондитерских изделий.</a:t>
            </a:r>
          </a:p>
          <a:p>
            <a:pPr algn="just"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«Адыгейский молочный  завод» производит молочные продукты (сметана, масло сливочное, масло топленное, кисломолочная продукция), специализируется  на выпуске разных видов сыров.</a:t>
            </a:r>
          </a:p>
          <a:p>
            <a:pPr algn="just"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«Адыгейский пивоваренный завод «АСБИР» производит пенный напиток в </a:t>
            </a:r>
            <a:r>
              <a:rPr lang="ru-RU" sz="1400" b="0" dirty="0" err="1" smtClean="0">
                <a:latin typeface="Arial" pitchFamily="34" charset="0"/>
                <a:cs typeface="Arial" pitchFamily="34" charset="0"/>
              </a:rPr>
              <a:t>кегах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и в бутылках,  разливает питьевую воду  «Горный ключ </a:t>
            </a:r>
            <a:r>
              <a:rPr lang="ru-RU" sz="1400" b="0" dirty="0" err="1" smtClean="0">
                <a:latin typeface="Arial" pitchFamily="34" charset="0"/>
                <a:cs typeface="Arial" pitchFamily="34" charset="0"/>
              </a:rPr>
              <a:t>Асбир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».  </a:t>
            </a:r>
          </a:p>
          <a:p>
            <a:pPr algn="just"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«Мрамор» специализируется по производству безалкогольных напитков, кваса.</a:t>
            </a:r>
          </a:p>
          <a:p>
            <a:pPr algn="just"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«Перлит» производит строительные материалы: </a:t>
            </a:r>
            <a:r>
              <a:rPr lang="ru-RU" sz="1400" b="0" dirty="0" err="1" smtClean="0">
                <a:latin typeface="Arial" pitchFamily="34" charset="0"/>
                <a:cs typeface="Arial" pitchFamily="34" charset="0"/>
              </a:rPr>
              <a:t>стройперлит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dirty="0" err="1" smtClean="0">
                <a:latin typeface="Arial" pitchFamily="34" charset="0"/>
                <a:cs typeface="Arial" pitchFamily="34" charset="0"/>
              </a:rPr>
              <a:t>агроперлит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dirty="0" err="1" smtClean="0">
                <a:latin typeface="Arial" pitchFamily="34" charset="0"/>
                <a:cs typeface="Arial" pitchFamily="34" charset="0"/>
              </a:rPr>
              <a:t>фильтроперлит</a:t>
            </a: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, вермикулит, маты для гидропоники.</a:t>
            </a:r>
          </a:p>
          <a:p>
            <a:pPr>
              <a:buNone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             ООО «Олеин» производит жирные кислоты из подсолнечного  масла.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550224" cy="701898"/>
          </a:xfrm>
        </p:spPr>
        <p:txBody>
          <a:bodyPr/>
          <a:lstStyle/>
          <a:p>
            <a:r>
              <a:rPr lang="ru-RU" sz="2000" dirty="0" smtClean="0"/>
              <a:t>2. Конкурентные преимущества муниципального образования «Город Адыгейск»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528392" cy="4752528"/>
          </a:xfrm>
        </p:spPr>
      </p:pic>
      <p:sp>
        <p:nvSpPr>
          <p:cNvPr id="5" name="Прямоугольник 4"/>
          <p:cNvSpPr/>
          <p:nvPr/>
        </p:nvSpPr>
        <p:spPr>
          <a:xfrm>
            <a:off x="3923928" y="1340768"/>
            <a:ext cx="46085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1. Выгодное экономико-географическое и </a:t>
            </a:r>
            <a:r>
              <a:rPr lang="ru-RU" sz="1600" dirty="0" err="1" smtClean="0"/>
              <a:t>геостратегическое</a:t>
            </a:r>
            <a:r>
              <a:rPr lang="ru-RU" sz="1600" dirty="0" smtClean="0"/>
              <a:t>  положение муниципального образования (близость к сухопутным и морским транспортным путям сообщения: автомагистрали федерального значения «М4-Дон»,  железнодорожной магистрали  </a:t>
            </a:r>
            <a:r>
              <a:rPr lang="ru-RU" sz="1600" dirty="0" err="1" smtClean="0"/>
              <a:t>Северо-Кавказской</a:t>
            </a:r>
            <a:r>
              <a:rPr lang="ru-RU" sz="1600" dirty="0" smtClean="0"/>
              <a:t> железной дороги, аэропорта г.Краснодара и крупных портов г.Новороссийска и г.Туапсе; близость экономически развитых регионов, в частности Краснодарского края, которые являются крупными рынками сбыта продукции).</a:t>
            </a:r>
          </a:p>
          <a:p>
            <a:pPr algn="l"/>
            <a:r>
              <a:rPr lang="ru-RU" sz="1600" dirty="0" smtClean="0"/>
              <a:t>2. Благоприятные природные условия (мягкий климат).</a:t>
            </a:r>
          </a:p>
          <a:p>
            <a:pPr algn="just"/>
            <a:r>
              <a:rPr lang="ru-RU" sz="1600" dirty="0" smtClean="0"/>
              <a:t>3. Обеспеченность трудовыми ресурсами, в том числе квалифицированной рабочей силой.</a:t>
            </a:r>
          </a:p>
        </p:txBody>
      </p:sp>
    </p:spTree>
    <p:extLst>
      <p:ext uri="{BB962C8B-B14F-4D97-AF65-F5344CB8AC3E}">
        <p14:creationId xmlns:p14="http://schemas.microsoft.com/office/powerpoint/2010/main" val="2721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239000" cy="1008112"/>
          </a:xfrm>
        </p:spPr>
        <p:txBody>
          <a:bodyPr/>
          <a:lstStyle/>
          <a:p>
            <a:r>
              <a:rPr lang="ru-RU" dirty="0" smtClean="0"/>
              <a:t>3. Приоритетные отрасли развития города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8" r="99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7" y="4867906"/>
            <a:ext cx="2140915" cy="1705007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8280920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Обрабатывающие производства – ведущий сектор экономики муниципального образования. Их доля в общем объеме промышленного производства составляет 83,3 процента. Наибольший вклад в объем промышленного производства города вносят пищевая промышленность – 55,1 процентов, химическое производство – 19,6 процентов.</a:t>
            </a:r>
          </a:p>
          <a:p>
            <a:pPr algn="just"/>
            <a:r>
              <a:rPr lang="ru-RU" sz="1600" dirty="0" smtClean="0"/>
              <a:t>      Предприятиями города отгружено промышленной продукции собственного производства, выполнено работ и услуг в 2019 году на сумму 389,7 млн. рублей, что в текущих ценах составляет 45,8 % к уровню 2018 года. </a:t>
            </a:r>
          </a:p>
          <a:p>
            <a:pPr algn="just"/>
            <a:r>
              <a:rPr lang="ru-RU" sz="1600" dirty="0" smtClean="0"/>
              <a:t>       Приоритетными направлениями развития муниципального образования «Город </a:t>
            </a:r>
            <a:r>
              <a:rPr lang="ru-RU" sz="1600" dirty="0" err="1" smtClean="0"/>
              <a:t>Адыгейск</a:t>
            </a:r>
            <a:r>
              <a:rPr lang="ru-RU" sz="1600" dirty="0" smtClean="0"/>
              <a:t>» являются:</a:t>
            </a:r>
          </a:p>
          <a:p>
            <a:pPr algn="just"/>
            <a:r>
              <a:rPr lang="ru-RU" sz="1600" dirty="0" smtClean="0"/>
              <a:t>       1. Создание благоприятного предпринимательского и инвестиционного климата для развития промышленности и жилищного (в том числе индивидуального) строительства.</a:t>
            </a:r>
          </a:p>
          <a:p>
            <a:pPr algn="just"/>
            <a:r>
              <a:rPr lang="ru-RU" dirty="0" smtClean="0"/>
              <a:t>      2. Создание условий для развития агропромышленного комплекса, ориентированного на производство экологически чистой продукции.</a:t>
            </a:r>
          </a:p>
          <a:p>
            <a:pPr algn="just"/>
            <a:r>
              <a:rPr lang="ru-RU" dirty="0" smtClean="0"/>
              <a:t>      3. Реформирование и модернизация ЖКХ.   </a:t>
            </a:r>
          </a:p>
        </p:txBody>
      </p:sp>
    </p:spTree>
    <p:extLst>
      <p:ext uri="{BB962C8B-B14F-4D97-AF65-F5344CB8AC3E}">
        <p14:creationId xmlns:p14="http://schemas.microsoft.com/office/powerpoint/2010/main" val="16936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Поддержка инвестора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2736304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В муниципальном образовании «Город </a:t>
            </a:r>
            <a:r>
              <a:rPr lang="ru-RU" sz="1600" dirty="0" err="1" smtClean="0"/>
              <a:t>Адыгейск</a:t>
            </a:r>
            <a:r>
              <a:rPr lang="ru-RU" sz="1600" dirty="0" smtClean="0"/>
              <a:t>» в целях создания благоприятных условий для инвесторов, унификации процедуры взаимодействия инвесторов с органами местного самоуправления, сокращения сроков проведения подготовительных, согласительных и разрешительных процедур при реализации инвестиционных проектов применяется система взаимодействия с инвесторами по сопровождению инвестиционных проектов по принципу «одного окна».</a:t>
            </a:r>
          </a:p>
          <a:p>
            <a:pPr algn="just"/>
            <a:r>
              <a:rPr lang="ru-RU" sz="1600" dirty="0" smtClean="0"/>
              <a:t>Положение о системе взаимодействия с инвесторами по сопровождению инвестиционных проектов, реализуемых или планируемых к реализации на территории  муниципального образования «Город </a:t>
            </a:r>
            <a:r>
              <a:rPr lang="ru-RU" sz="1600" dirty="0" err="1" smtClean="0"/>
              <a:t>Адыгейск</a:t>
            </a:r>
            <a:r>
              <a:rPr lang="ru-RU" sz="1600" dirty="0" smtClean="0"/>
              <a:t>» по принципу «одного окна», утверждено постановлением Администрации муниципального образования «Город </a:t>
            </a:r>
            <a:r>
              <a:rPr lang="ru-RU" sz="1600" dirty="0" err="1" smtClean="0"/>
              <a:t>Адыгейск</a:t>
            </a:r>
            <a:r>
              <a:rPr lang="ru-RU" sz="1600" dirty="0" smtClean="0"/>
              <a:t>» от 16 декабря 2014 года № 275 и устанавливает сроки и последовательность действий структурных подразделений администрации муниципального образования «Город </a:t>
            </a:r>
            <a:r>
              <a:rPr lang="ru-RU" sz="1600" dirty="0" err="1" smtClean="0"/>
              <a:t>Адыгейск</a:t>
            </a:r>
            <a:r>
              <a:rPr lang="ru-RU" sz="1600" dirty="0" smtClean="0"/>
              <a:t>» по оказанию информационно-консультационного и организационного содействия субъектам инвестиционной деятельности, реализующим и (или) планирующим реализацию инвестиционных проектов на территории 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622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94240" cy="936104"/>
          </a:xfrm>
        </p:spPr>
        <p:txBody>
          <a:bodyPr/>
          <a:lstStyle/>
          <a:p>
            <a:r>
              <a:rPr lang="ru-RU" dirty="0" smtClean="0"/>
              <a:t>5. Инвестиционные площадки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382000" cy="5055840"/>
          </a:xfrm>
        </p:spPr>
        <p:txBody>
          <a:bodyPr/>
          <a:lstStyle/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   Свободные инвестиционные площадки муниципального образования «Город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»: </a:t>
            </a:r>
          </a:p>
          <a:p>
            <a:pPr>
              <a:spcBef>
                <a:spcPts val="1200"/>
              </a:spcBef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1.Строительство производственной базы по ул. Промышленная, 9/2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1600" dirty="0" smtClean="0"/>
              <a:t>  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2. Размещение производственной базы  по ул. Промышленная, 14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1600" dirty="0" smtClean="0"/>
              <a:t>  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3. Размещение производственной базы по ул. Промышленная, 8В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4. Размещение производственной базы по ул. Промышленная, 18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5. Размещение производственной базы по ул. Промышленная,16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6. Строительство многоквартирных жилых домов по ул. Горького, 20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7. Размещение объектов складского назначения (склады для хранения сельскохозяйственной продукции) по ул. Промышленная, 8 г в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г.Адыгейске</a:t>
            </a:r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8. Строительство производственной базы по ул. Промышленная, 8 Б в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9. Строительство производственной базы по ул. Промышленная, 8 В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г.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Адыгейске</a:t>
            </a:r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0" dirty="0">
                <a:latin typeface="Arial" pitchFamily="34" charset="0"/>
                <a:cs typeface="Arial" pitchFamily="34" charset="0"/>
              </a:rPr>
              <a:t>10. 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Производство хлеба и мучных кондитерских 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изделий</a:t>
            </a:r>
            <a:r>
              <a:rPr lang="ru-RU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ул. Ленина,27 </a:t>
            </a:r>
            <a:r>
              <a:rPr lang="ru-RU" sz="1600" b="0" dirty="0" err="1" smtClean="0">
                <a:latin typeface="Arial" pitchFamily="34" charset="0"/>
                <a:cs typeface="Arial" pitchFamily="34" charset="0"/>
              </a:rPr>
              <a:t>г.Адыгейске</a:t>
            </a: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      Описание и ситуационные планы инвестиционных площадок представлены в приложении к данной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2462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63216" y="2276872"/>
            <a:ext cx="6705600" cy="1278632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  <a:cs typeface="Estrangelo Edessa" pitchFamily="66" charset="0"/>
              </a:rPr>
              <a:t>Спасибо за внимание</a:t>
            </a:r>
            <a:endParaRPr lang="en-US" sz="4400" dirty="0" smtClean="0">
              <a:latin typeface="Monotype Corsiva" pitchFamily="66" charset="0"/>
              <a:cs typeface="Estrangelo Edess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517232"/>
            <a:ext cx="1728192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Общие сведения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98" y="1470121"/>
            <a:ext cx="3891928" cy="1945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664296" cy="2664296"/>
          </a:xfrm>
          <a:prstGeom prst="rect">
            <a:avLst/>
          </a:prstGeom>
        </p:spPr>
      </p:pic>
      <p:pic>
        <p:nvPicPr>
          <p:cNvPr id="7" name="Объект 6" descr="C:\Users\Ирина\Downloads\Герб Адыгейска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03848" y="3717032"/>
            <a:ext cx="179281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2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94245"/>
            <a:ext cx="5328592" cy="520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Мы находимся здесь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356520" y="1591925"/>
            <a:ext cx="3943672" cy="46892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>
            <a:off x="2356520" y="1591925"/>
            <a:ext cx="2151856" cy="12693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>
            <a:off x="2356520" y="1591925"/>
            <a:ext cx="2791544" cy="392530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4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Местоположение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7848872" cy="4195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97152"/>
            <a:ext cx="307752" cy="307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307752" cy="307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5416" y="15668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Майкоп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374572" y="5517232"/>
            <a:ext cx="73756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600" b="0" dirty="0" smtClean="0"/>
              <a:t>      Муниципальное </a:t>
            </a:r>
            <a:r>
              <a:rPr lang="ru-RU" sz="1600" b="0" dirty="0"/>
              <a:t>образование «Город Адыгейск» расположено в </a:t>
            </a:r>
            <a:r>
              <a:rPr lang="ru-RU" sz="1600" b="0" dirty="0" smtClean="0"/>
              <a:t>северо-западной </a:t>
            </a:r>
            <a:r>
              <a:rPr lang="ru-RU" sz="1600" b="0" dirty="0"/>
              <a:t>части Республики Адыгея, в прибрежной зоне Краснодарского водохранилища, в 110 км от города Майкопа, </a:t>
            </a:r>
            <a:r>
              <a:rPr lang="ru-RU" sz="1600" b="0" dirty="0" smtClean="0"/>
              <a:t>            15 </a:t>
            </a:r>
            <a:r>
              <a:rPr lang="ru-RU" sz="1600" b="0" dirty="0"/>
              <a:t>км от города Краснодара, 80 км от Черноморского побережья.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12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площадь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8593" r="26412" b="3697"/>
          <a:stretch/>
        </p:blipFill>
        <p:spPr>
          <a:xfrm>
            <a:off x="755576" y="1484784"/>
            <a:ext cx="3298677" cy="4477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242088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Площадь территории </a:t>
            </a:r>
            <a:r>
              <a:rPr lang="ru-RU" dirty="0" smtClean="0"/>
              <a:t>муниципального образования «Город Адыгейск» </a:t>
            </a:r>
            <a:r>
              <a:rPr lang="ru-RU" dirty="0"/>
              <a:t>в его </a:t>
            </a:r>
            <a:r>
              <a:rPr lang="ru-RU" dirty="0" smtClean="0"/>
              <a:t>административных границах составляет </a:t>
            </a:r>
            <a:r>
              <a:rPr lang="ru-RU" dirty="0" smtClean="0"/>
              <a:t>3335 </a:t>
            </a:r>
            <a:r>
              <a:rPr lang="ru-RU" dirty="0" smtClean="0"/>
              <a:t>гектаров.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8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Близость к г. Краснодару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5328592" cy="4650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88840"/>
            <a:ext cx="2133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Близость к г. Майкопу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6726152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48880"/>
            <a:ext cx="16573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910264" cy="563562"/>
          </a:xfrm>
        </p:spPr>
        <p:txBody>
          <a:bodyPr/>
          <a:lstStyle/>
          <a:p>
            <a:r>
              <a:rPr lang="ru-RU" dirty="0" smtClean="0"/>
              <a:t>Транспортная инфраструктура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92" y="1196752"/>
            <a:ext cx="1919945" cy="1008112"/>
          </a:xfrm>
        </p:spPr>
      </p:pic>
      <p:sp>
        <p:nvSpPr>
          <p:cNvPr id="6" name="TextBox 5"/>
          <p:cNvSpPr txBox="1"/>
          <p:nvPr/>
        </p:nvSpPr>
        <p:spPr>
          <a:xfrm>
            <a:off x="1187624" y="980728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/>
              <a:t>Через территорию муниципального образования проходят автомагистраль федерального значения «М4-ДОН» и автомобильная трасса республиканского значения Энем-Бжедугхабль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2204864"/>
            <a:ext cx="488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/>
              <a:t>Железнодорожная магистраль Северо-Кавказской железной дороги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3977"/>
            <a:ext cx="1835696" cy="10334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920" y="2962327"/>
            <a:ext cx="856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600" dirty="0" smtClean="0"/>
              <a:t>      Удаленность </a:t>
            </a:r>
            <a:r>
              <a:rPr lang="ru-RU" sz="1600" dirty="0" smtClean="0"/>
              <a:t>города  Адыгейска от крупных портов г. Новороссийска и  </a:t>
            </a:r>
            <a:r>
              <a:rPr lang="ru-RU" sz="1600" dirty="0" err="1" smtClean="0"/>
              <a:t>г.Туапсе</a:t>
            </a:r>
            <a:r>
              <a:rPr lang="ru-RU" sz="1600" dirty="0" smtClean="0"/>
              <a:t> </a:t>
            </a:r>
            <a:r>
              <a:rPr lang="ru-RU" sz="1600" dirty="0" smtClean="0"/>
              <a:t>        составляет </a:t>
            </a:r>
            <a:r>
              <a:rPr lang="ru-RU" sz="1600" dirty="0" smtClean="0"/>
              <a:t>150 километров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1136" l="2576" r="98182">
                        <a14:foregroundMark x1="63939" y1="42955" x2="63939" y2="42955"/>
                        <a14:foregroundMark x1="63636" y1="50682" x2="63636" y2="50682"/>
                        <a14:backgroundMark x1="20303" y1="68636" x2="20303" y2="68636"/>
                        <a14:backgroundMark x1="24394" y1="69091" x2="24394" y2="69091"/>
                        <a14:backgroundMark x1="30758" y1="69091" x2="30758" y2="69091"/>
                        <a14:backgroundMark x1="27576" y1="69545" x2="27576" y2="69545"/>
                        <a14:backgroundMark x1="45606" y1="68864" x2="45606" y2="68864"/>
                        <a14:backgroundMark x1="48030" y1="68864" x2="48030" y2="68864"/>
                        <a14:backgroundMark x1="72576" y1="68864" x2="72576" y2="68864"/>
                        <a14:backgroundMark x1="80758" y1="68864" x2="80758" y2="68864"/>
                        <a14:backgroundMark x1="86970" y1="69545" x2="86970" y2="69545"/>
                        <a14:backgroundMark x1="90606" y1="68864" x2="90606" y2="68864"/>
                        <a14:backgroundMark x1="91667" y1="68409" x2="91667" y2="68409"/>
                        <a14:backgroundMark x1="76818" y1="69091" x2="76818" y2="69091"/>
                        <a14:backgroundMark x1="69242" y1="68864" x2="69242" y2="68864"/>
                        <a14:backgroundMark x1="85455" y1="69545" x2="85455" y2="6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091684"/>
            <a:ext cx="2548904" cy="1699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3645024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600" dirty="0" smtClean="0"/>
              <a:t>  Ближайший </a:t>
            </a:r>
            <a:r>
              <a:rPr lang="ru-RU" sz="1600" dirty="0" smtClean="0"/>
              <a:t>аэропорт находится в 15 километрах, в городе Краснодаре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99882" l="800" r="99400">
                        <a14:foregroundMark x1="36800" y1="39669" x2="36800" y2="39669"/>
                        <a14:foregroundMark x1="65200" y1="62574" x2="65200" y2="62574"/>
                        <a14:foregroundMark x1="72600" y1="66942" x2="72600" y2="66942"/>
                        <a14:foregroundMark x1="68600" y1="63872" x2="68600" y2="63872"/>
                        <a14:foregroundMark x1="64467" y1="60685" x2="64467" y2="60685"/>
                        <a14:foregroundMark x1="62000" y1="58442" x2="62000" y2="58442"/>
                        <a14:foregroundMark x1="63067" y1="59268" x2="63067" y2="59268"/>
                        <a14:foregroundMark x1="66133" y1="61157" x2="66133" y2="61157"/>
                        <a14:foregroundMark x1="83867" y1="62220" x2="83867" y2="62220"/>
                        <a14:foregroundMark x1="22467" y1="29870" x2="22467" y2="29870"/>
                        <a14:foregroundMark x1="27533" y1="32586" x2="27533" y2="32586"/>
                        <a14:foregroundMark x1="32333" y1="36364" x2="32333" y2="36364"/>
                        <a14:foregroundMark x1="40800" y1="42975" x2="40800" y2="42975"/>
                        <a14:foregroundMark x1="43533" y1="44038" x2="43533" y2="44038"/>
                        <a14:foregroundMark x1="46600" y1="45100" x2="46600" y2="45100"/>
                        <a14:foregroundMark x1="41067" y1="45100" x2="41067" y2="45100"/>
                        <a14:foregroundMark x1="29667" y1="36364" x2="29667" y2="36364"/>
                        <a14:foregroundMark x1="29533" y1="33648" x2="29533" y2="33648"/>
                        <a14:foregroundMark x1="24333" y1="31759" x2="24333" y2="31759"/>
                        <a14:foregroundMark x1="15400" y1="28808" x2="15400" y2="28808"/>
                        <a14:foregroundMark x1="13533" y1="29870" x2="13533" y2="29870"/>
                        <a14:foregroundMark x1="11667" y1="31169" x2="11667" y2="31169"/>
                        <a14:foregroundMark x1="25667" y1="31523" x2="25667" y2="31523"/>
                        <a14:foregroundMark x1="26133" y1="30933" x2="26133" y2="30933"/>
                        <a14:foregroundMark x1="29200" y1="32586" x2="29200" y2="32586"/>
                        <a14:foregroundMark x1="83200" y1="74852" x2="83200" y2="74852"/>
                        <a14:foregroundMark x1="83200" y1="74026" x2="83200" y2="74026"/>
                        <a14:backgroundMark x1="80000" y1="51948" x2="80000" y2="51948"/>
                        <a14:backgroundMark x1="76133" y1="14286" x2="76133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25" y="6021288"/>
            <a:ext cx="1990610" cy="112403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1560" y="400506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Природно</a:t>
            </a:r>
            <a:r>
              <a:rPr lang="ru-RU" sz="3200" dirty="0" smtClean="0">
                <a:latin typeface="+mj-lt"/>
              </a:rPr>
              <a:t> -</a:t>
            </a:r>
            <a:r>
              <a:rPr lang="ru-RU" sz="3200" b="1" dirty="0" smtClean="0">
                <a:latin typeface="+mj-lt"/>
              </a:rPr>
              <a:t>ресурсный потенциал</a:t>
            </a:r>
            <a:endParaRPr lang="ru-RU" sz="3200" b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653136"/>
            <a:ext cx="7344816" cy="18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Город </a:t>
            </a:r>
            <a:r>
              <a:rPr lang="ru-RU" sz="1600" dirty="0" err="1" smtClean="0"/>
              <a:t>Адыгейск</a:t>
            </a:r>
            <a:r>
              <a:rPr lang="ru-RU" sz="1600" dirty="0" smtClean="0"/>
              <a:t> расположен в лесостепной зоне равнинной части Республики Адыгея и в основном обладает земельными ресурсами. Общая площадь земель, используемых муниципальным образованием  составляют </a:t>
            </a:r>
            <a:r>
              <a:rPr lang="ru-RU" sz="1600" dirty="0" smtClean="0"/>
              <a:t>3274 </a:t>
            </a:r>
            <a:r>
              <a:rPr lang="ru-RU" sz="1600" dirty="0" smtClean="0"/>
              <a:t>гектаров. Из которых земли сельскохозяйственного назначения – </a:t>
            </a:r>
            <a:r>
              <a:rPr lang="ru-RU" sz="1600" dirty="0" smtClean="0"/>
              <a:t>1049 </a:t>
            </a:r>
            <a:r>
              <a:rPr lang="ru-RU" sz="1600" dirty="0" smtClean="0"/>
              <a:t>гектаров, земли населенных пунктов – </a:t>
            </a:r>
            <a:r>
              <a:rPr lang="ru-RU" sz="1600" dirty="0" smtClean="0"/>
              <a:t>1964 </a:t>
            </a:r>
            <a:r>
              <a:rPr lang="ru-RU" sz="1600" dirty="0" smtClean="0"/>
              <a:t>гектаров, земли промышленности, транспорта и иного назначения – </a:t>
            </a:r>
            <a:r>
              <a:rPr lang="ru-RU" sz="1600" dirty="0" smtClean="0"/>
              <a:t>262 </a:t>
            </a:r>
            <a:r>
              <a:rPr lang="ru-RU" sz="1600" dirty="0" smtClean="0"/>
              <a:t>гектаров, земли лесного фонда – 51 гектаров и земли водного фонда – </a:t>
            </a:r>
            <a:r>
              <a:rPr lang="ru-RU" sz="1600" dirty="0" smtClean="0"/>
              <a:t>9 </a:t>
            </a:r>
            <a:r>
              <a:rPr lang="ru-RU" sz="1600" dirty="0" smtClean="0"/>
              <a:t>гектаров.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67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179E-6 L -0.78038 -0.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4078E-6 L 0.74236 0.006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3283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4.72222E-6 -0.07986 C 4.72222E-6 -0.11574 -0.0974 -0.15972 -0.17657 -0.15972 L -0.35296 -0.15972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505048"/>
              </p:ext>
            </p:extLst>
          </p:nvPr>
        </p:nvGraphicFramePr>
        <p:xfrm>
          <a:off x="107504" y="1196752"/>
          <a:ext cx="8507288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47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A50AE-4584-48D8-B9C0-1530A80B1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dgm id="{BF3A50AE-4584-48D8-B9C0-1530A80B1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EE2F6-9C58-4BFC-B6E8-867E03FE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>
                                            <p:graphicEl>
                                              <a:dgm id="{A1BEE2F6-9C58-4BFC-B6E8-867E03FE8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BF8FD-5A19-4331-9EBB-E5D382940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>
                                            <p:graphicEl>
                                              <a:dgm id="{87EBF8FD-5A19-4331-9EBB-E5D382940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AE01D-5CD0-4955-BCF3-71C41F05C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">
                                            <p:graphicEl>
                                              <a:dgm id="{8EBAE01D-5CD0-4955-BCF3-71C41F05C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72CCB-CBE2-4D11-953F-4A21137C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4">
                                            <p:graphicEl>
                                              <a:dgm id="{D6472CCB-CBE2-4D11-953F-4A21137C9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0DC3A-6134-46ED-A899-7AA92797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>
                                            <p:graphicEl>
                                              <a:dgm id="{6C60DC3A-6134-46ED-A899-7AA927972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69D54-EA4C-49DA-9963-93C80C577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4">
                                            <p:graphicEl>
                                              <a:dgm id="{CFA69D54-EA4C-49DA-9963-93C80C577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FB86F4-D596-4DCA-9D10-7D34E0231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4">
                                            <p:graphicEl>
                                              <a:dgm id="{0CFB86F4-D596-4DCA-9D10-7D34E0231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569F2-0AE8-491D-B76D-C16D08DCE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4">
                                            <p:graphicEl>
                                              <a:dgm id="{261569F2-0AE8-491D-B76D-C16D08DCE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4EEA3-625B-4E2A-8EC9-F9CE08A6E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4">
                                            <p:graphicEl>
                                              <a:dgm id="{4484EEA3-625B-4E2A-8EC9-F9CE08A6E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A7D73-D70F-4EA5-B58F-EC968A727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4">
                                            <p:graphicEl>
                                              <a:dgm id="{500A7D73-D70F-4EA5-B58F-EC968A727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134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2822</TotalTime>
  <Words>1311</Words>
  <Application>Microsoft Office PowerPoint</Application>
  <PresentationFormat>Экран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134</vt:lpstr>
      <vt:lpstr>Муниципальное образование  «Город Адыгейск»</vt:lpstr>
      <vt:lpstr>1. Общие сведения</vt:lpstr>
      <vt:lpstr>Географическое положение</vt:lpstr>
      <vt:lpstr>Местоположение</vt:lpstr>
      <vt:lpstr>Общая площадь</vt:lpstr>
      <vt:lpstr>Близость к г. Краснодару</vt:lpstr>
      <vt:lpstr>Близость к г. Майкопу</vt:lpstr>
      <vt:lpstr>Транспортная инфраструктура</vt:lpstr>
      <vt:lpstr>Население</vt:lpstr>
      <vt:lpstr>Основные показатели социально-экономического развития в 2017-2019гг.</vt:lpstr>
      <vt:lpstr>Ведущие предприятия города</vt:lpstr>
      <vt:lpstr>2. Конкурентные преимущества муниципального образования «Город Адыгейск»</vt:lpstr>
      <vt:lpstr>3. Приоритетные отрасли развития города</vt:lpstr>
      <vt:lpstr>4. Поддержка инвестора</vt:lpstr>
      <vt:lpstr>5. Инвестиционные площадки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 «Город Адыгейск»</dc:title>
  <dc:creator>Шеуджен Руслан</dc:creator>
  <cp:lastModifiedBy>Huajeva</cp:lastModifiedBy>
  <cp:revision>161</cp:revision>
  <cp:lastPrinted>2020-09-17T09:30:40Z</cp:lastPrinted>
  <dcterms:created xsi:type="dcterms:W3CDTF">2018-03-06T08:33:25Z</dcterms:created>
  <dcterms:modified xsi:type="dcterms:W3CDTF">2020-09-18T08:49:33Z</dcterms:modified>
</cp:coreProperties>
</file>